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8">
  <p:sldMasterIdLst>
    <p:sldMasterId id="2147483658" r:id="rId4"/>
    <p:sldMasterId id="2147483704" r:id="rId5"/>
  </p:sldMasterIdLst>
  <p:notesMasterIdLst>
    <p:notesMasterId r:id="rId65"/>
  </p:notesMasterIdLst>
  <p:handoutMasterIdLst>
    <p:handoutMasterId r:id="rId66"/>
  </p:handoutMasterIdLst>
  <p:sldIdLst>
    <p:sldId id="350" r:id="rId6"/>
    <p:sldId id="3189" r:id="rId7"/>
    <p:sldId id="3320" r:id="rId8"/>
    <p:sldId id="3193" r:id="rId9"/>
    <p:sldId id="3303" r:id="rId10"/>
    <p:sldId id="3321" r:id="rId11"/>
    <p:sldId id="3322" r:id="rId12"/>
    <p:sldId id="3265" r:id="rId13"/>
    <p:sldId id="3266" r:id="rId14"/>
    <p:sldId id="3276" r:id="rId15"/>
    <p:sldId id="3267" r:id="rId16"/>
    <p:sldId id="3280" r:id="rId17"/>
    <p:sldId id="3279" r:id="rId18"/>
    <p:sldId id="3304" r:id="rId19"/>
    <p:sldId id="3305" r:id="rId20"/>
    <p:sldId id="3278" r:id="rId21"/>
    <p:sldId id="3277" r:id="rId22"/>
    <p:sldId id="3285" r:id="rId23"/>
    <p:sldId id="3268" r:id="rId24"/>
    <p:sldId id="3269" r:id="rId25"/>
    <p:sldId id="3282" r:id="rId26"/>
    <p:sldId id="3283" r:id="rId27"/>
    <p:sldId id="3302" r:id="rId28"/>
    <p:sldId id="3284" r:id="rId29"/>
    <p:sldId id="3286" r:id="rId30"/>
    <p:sldId id="3287" r:id="rId31"/>
    <p:sldId id="3288" r:id="rId32"/>
    <p:sldId id="3289" r:id="rId33"/>
    <p:sldId id="3290" r:id="rId34"/>
    <p:sldId id="3306" r:id="rId35"/>
    <p:sldId id="3291" r:id="rId36"/>
    <p:sldId id="3307" r:id="rId37"/>
    <p:sldId id="3308" r:id="rId38"/>
    <p:sldId id="3292" r:id="rId39"/>
    <p:sldId id="3270" r:id="rId40"/>
    <p:sldId id="3271" r:id="rId41"/>
    <p:sldId id="3310" r:id="rId42"/>
    <p:sldId id="3293" r:id="rId43"/>
    <p:sldId id="3311" r:id="rId44"/>
    <p:sldId id="3312" r:id="rId45"/>
    <p:sldId id="3294" r:id="rId46"/>
    <p:sldId id="3295" r:id="rId47"/>
    <p:sldId id="3272" r:id="rId48"/>
    <p:sldId id="3296" r:id="rId49"/>
    <p:sldId id="3299" r:id="rId50"/>
    <p:sldId id="3297" r:id="rId51"/>
    <p:sldId id="3313" r:id="rId52"/>
    <p:sldId id="3298" r:id="rId53"/>
    <p:sldId id="3319" r:id="rId54"/>
    <p:sldId id="3314" r:id="rId55"/>
    <p:sldId id="3300" r:id="rId56"/>
    <p:sldId id="3316" r:id="rId57"/>
    <p:sldId id="3315" r:id="rId58"/>
    <p:sldId id="3301" r:id="rId59"/>
    <p:sldId id="3274" r:id="rId60"/>
    <p:sldId id="3317" r:id="rId61"/>
    <p:sldId id="3318" r:id="rId62"/>
    <p:sldId id="3205" r:id="rId63"/>
    <p:sldId id="3173" r:id="rId64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DA4"/>
    <a:srgbClr val="001748"/>
    <a:srgbClr val="3E745C"/>
    <a:srgbClr val="26494F"/>
    <a:srgbClr val="F2F2F2"/>
    <a:srgbClr val="065C01"/>
    <a:srgbClr val="8EC298"/>
    <a:srgbClr val="001848"/>
    <a:srgbClr val="1F3F4A"/>
    <a:srgbClr val="D08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0" autoAdjust="0"/>
    <p:restoredTop sz="94427" autoAdjust="0"/>
  </p:normalViewPr>
  <p:slideViewPr>
    <p:cSldViewPr snapToGrid="0">
      <p:cViewPr>
        <p:scale>
          <a:sx n="60" d="100"/>
          <a:sy n="60" d="100"/>
        </p:scale>
        <p:origin x="996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>
              <a:latin typeface="Arial" panose="020B0604020202020204" pitchFamily="34" charset="0"/>
            </a:endParaRP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pt-BR" smtClean="0">
                <a:latin typeface="Arial" panose="020B0604020202020204" pitchFamily="34" charset="0"/>
              </a:rPr>
              <a:t>‹nº›</a:t>
            </a:fld>
            <a:endParaRPr 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4728A1A-D670-41C0-87CE-811AE81BF8A1}" type="datetime1">
              <a:rPr lang="pt-BR" smtClean="0"/>
              <a:pPr/>
              <a:t>21/02/2024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89C7E07-3C67-C64C-8DA0-0404F6303970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475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087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110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74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28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587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112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536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6064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677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545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9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Espaço Reservado para Tex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orma Livre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1" name="Forma Livre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2" name="Forma Livre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5" name="Espaço Reservado para Texto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7" name="Espaço Reservado para Conteúd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8" name="Espaço reservado para conteúdo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002ABF2-59A6-4C8B-90A9-C2D7243E4867}" type="datetime4">
              <a:rPr lang="pt-BR" smtClean="0"/>
              <a:pPr/>
              <a:t>21 de fevereiro de 2024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.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orma Livre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39" name="Forma Livre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40" name="Forma Livre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pt-BR" noProof="0" dirty="0"/>
              <a:t>Clique para editar os estilos de texto Mestres</a:t>
            </a:r>
          </a:p>
        </p:txBody>
      </p:sp>
      <p:sp>
        <p:nvSpPr>
          <p:cNvPr id="27" name="Espaço Reservado para Conteúd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pt-BR" noProof="0" dirty="0"/>
              <a:t>Clique para editar os estilos de texto Mestres</a:t>
            </a:r>
          </a:p>
        </p:txBody>
      </p:sp>
      <p:sp>
        <p:nvSpPr>
          <p:cNvPr id="21" name="Espaço Reservado para Conteúdo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2" name="Espaço Reservado para Texto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pt-BR" noProof="0" dirty="0"/>
              <a:t>Clique para editar os estilos de texto Mestres</a:t>
            </a:r>
          </a:p>
        </p:txBody>
      </p:sp>
      <p:sp>
        <p:nvSpPr>
          <p:cNvPr id="24" name="Espaço reservado para conteúdo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A4F546E-0691-4510-9A35-C7334DA84076}" type="datetime4">
              <a:rPr lang="pt-BR" smtClean="0"/>
              <a:pPr/>
              <a:t>21 de fevereiro de 2024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>
          <p15:clr>
            <a:srgbClr val="FBAE40"/>
          </p15:clr>
        </p15:guide>
        <p15:guide id="4" pos="516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>
          <p15:clr>
            <a:srgbClr val="FBAE40"/>
          </p15:clr>
        </p15:guide>
        <p15:guide id="11" pos="2880">
          <p15:clr>
            <a:srgbClr val="FBAE40"/>
          </p15:clr>
        </p15:guide>
        <p15:guide id="12" orient="horz" pos="17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9" y="238625"/>
            <a:ext cx="8854232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879914" y="1102062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orma Livre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17" name="Forma Livre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18" name="Forma Livre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2" name="Espaço Reservado para Texto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5" name="Espaço Reservado para Texto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6" name="Espaço Reservado para Texto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7" name="Espaço Reservado para Texto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8" name="Espaço Reservado para Texto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 dirty="0"/>
              <a:t>Clique para editar o estilo do subtítulo Mestre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spaço Reservado para Imagem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orma Livre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32" name="Forma Livre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33" name="Forma Livre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146790-078F-443B-BB7C-0489B4CB9D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5287024" cy="6858001"/>
          </a:xfrm>
          <a:custGeom>
            <a:avLst/>
            <a:gdLst>
              <a:gd name="connsiteX0" fmla="*/ 3399693 w 10575424"/>
              <a:gd name="connsiteY0" fmla="*/ 0 h 13716001"/>
              <a:gd name="connsiteX1" fmla="*/ 7945013 w 10575424"/>
              <a:gd name="connsiteY1" fmla="*/ 0 h 13716001"/>
              <a:gd name="connsiteX2" fmla="*/ 10347538 w 10575424"/>
              <a:gd name="connsiteY2" fmla="*/ 5963479 h 13716001"/>
              <a:gd name="connsiteX3" fmla="*/ 10168972 w 10575424"/>
              <a:gd name="connsiteY3" fmla="*/ 8792101 h 13716001"/>
              <a:gd name="connsiteX4" fmla="*/ 7279448 w 10575424"/>
              <a:gd name="connsiteY4" fmla="*/ 13716000 h 13716001"/>
              <a:gd name="connsiteX5" fmla="*/ 4400550 w 10575424"/>
              <a:gd name="connsiteY5" fmla="*/ 13716000 h 13716001"/>
              <a:gd name="connsiteX6" fmla="*/ 4400550 w 10575424"/>
              <a:gd name="connsiteY6" fmla="*/ 13716001 h 13716001"/>
              <a:gd name="connsiteX7" fmla="*/ 0 w 10575424"/>
              <a:gd name="connsiteY7" fmla="*/ 13716001 h 13716001"/>
              <a:gd name="connsiteX8" fmla="*/ 0 w 10575424"/>
              <a:gd name="connsiteY8" fmla="*/ 1 h 13716001"/>
              <a:gd name="connsiteX9" fmla="*/ 3399693 w 10575424"/>
              <a:gd name="connsiteY9" fmla="*/ 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75424" h="13716001">
                <a:moveTo>
                  <a:pt x="3399693" y="0"/>
                </a:moveTo>
                <a:cubicBezTo>
                  <a:pt x="3399693" y="0"/>
                  <a:pt x="3399693" y="0"/>
                  <a:pt x="7945013" y="0"/>
                </a:cubicBezTo>
                <a:cubicBezTo>
                  <a:pt x="7945013" y="0"/>
                  <a:pt x="7945013" y="0"/>
                  <a:pt x="10347538" y="5963479"/>
                </a:cubicBezTo>
                <a:cubicBezTo>
                  <a:pt x="10704671" y="6866059"/>
                  <a:pt x="10639738" y="7994285"/>
                  <a:pt x="10168972" y="8792101"/>
                </a:cubicBezTo>
                <a:cubicBezTo>
                  <a:pt x="10168972" y="8792101"/>
                  <a:pt x="10168972" y="8792101"/>
                  <a:pt x="7279448" y="13716000"/>
                </a:cubicBezTo>
                <a:lnTo>
                  <a:pt x="4400550" y="13716000"/>
                </a:lnTo>
                <a:lnTo>
                  <a:pt x="4400550" y="13716001"/>
                </a:lnTo>
                <a:lnTo>
                  <a:pt x="0" y="13716001"/>
                </a:lnTo>
                <a:lnTo>
                  <a:pt x="0" y="1"/>
                </a:lnTo>
                <a:lnTo>
                  <a:pt x="3399693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pt-BR"/>
              <a:t>Clique no ícone para adicionar uma imagem</a:t>
            </a:r>
            <a:endParaRPr lang="vi-VN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599541D2-310F-4A6B-93F0-694545B556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81086" y="3732997"/>
            <a:ext cx="2145225" cy="2140265"/>
          </a:xfrm>
          <a:custGeom>
            <a:avLst/>
            <a:gdLst>
              <a:gd name="connsiteX0" fmla="*/ 3924606 w 7849213"/>
              <a:gd name="connsiteY0" fmla="*/ 0 h 7830046"/>
              <a:gd name="connsiteX1" fmla="*/ 7849213 w 7849213"/>
              <a:gd name="connsiteY1" fmla="*/ 3915023 h 7830046"/>
              <a:gd name="connsiteX2" fmla="*/ 3924606 w 7849213"/>
              <a:gd name="connsiteY2" fmla="*/ 7830046 h 7830046"/>
              <a:gd name="connsiteX3" fmla="*/ 0 w 7849213"/>
              <a:gd name="connsiteY3" fmla="*/ 3915023 h 7830046"/>
              <a:gd name="connsiteX4" fmla="*/ 3924606 w 7849213"/>
              <a:gd name="connsiteY4" fmla="*/ 0 h 783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9213" h="7830046">
                <a:moveTo>
                  <a:pt x="3924606" y="0"/>
                </a:moveTo>
                <a:cubicBezTo>
                  <a:pt x="6092105" y="0"/>
                  <a:pt x="7849213" y="1752816"/>
                  <a:pt x="7849213" y="3915023"/>
                </a:cubicBezTo>
                <a:cubicBezTo>
                  <a:pt x="7849213" y="6077230"/>
                  <a:pt x="6092105" y="7830046"/>
                  <a:pt x="3924606" y="7830046"/>
                </a:cubicBezTo>
                <a:cubicBezTo>
                  <a:pt x="1757106" y="7830046"/>
                  <a:pt x="0" y="6077230"/>
                  <a:pt x="0" y="3915023"/>
                </a:cubicBezTo>
                <a:cubicBezTo>
                  <a:pt x="0" y="1752816"/>
                  <a:pt x="1757106" y="0"/>
                  <a:pt x="392460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pt-BR"/>
              <a:t>Clique no ícone para adicionar uma imagem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940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4685035-A702-461E-8638-CFC82EFB8A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6967" y="0"/>
            <a:ext cx="5744240" cy="5792610"/>
          </a:xfrm>
          <a:custGeom>
            <a:avLst/>
            <a:gdLst>
              <a:gd name="connsiteX0" fmla="*/ 5115818 w 11489976"/>
              <a:gd name="connsiteY0" fmla="*/ 0 h 11585220"/>
              <a:gd name="connsiteX1" fmla="*/ 11489976 w 11489976"/>
              <a:gd name="connsiteY1" fmla="*/ 0 h 11585220"/>
              <a:gd name="connsiteX2" fmla="*/ 11489976 w 11489976"/>
              <a:gd name="connsiteY2" fmla="*/ 9890378 h 11585220"/>
              <a:gd name="connsiteX3" fmla="*/ 1018964 w 11489976"/>
              <a:gd name="connsiteY3" fmla="*/ 9220752 h 11585220"/>
              <a:gd name="connsiteX4" fmla="*/ 5115818 w 11489976"/>
              <a:gd name="connsiteY4" fmla="*/ 0 h 1158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9976" h="11585220">
                <a:moveTo>
                  <a:pt x="5115818" y="0"/>
                </a:moveTo>
                <a:cubicBezTo>
                  <a:pt x="5115818" y="0"/>
                  <a:pt x="5115818" y="0"/>
                  <a:pt x="11489976" y="0"/>
                </a:cubicBezTo>
                <a:cubicBezTo>
                  <a:pt x="11489976" y="0"/>
                  <a:pt x="11489976" y="0"/>
                  <a:pt x="11489976" y="9890378"/>
                </a:cubicBezTo>
                <a:cubicBezTo>
                  <a:pt x="10122450" y="10834551"/>
                  <a:pt x="4331924" y="13513055"/>
                  <a:pt x="1018964" y="9220752"/>
                </a:cubicBezTo>
                <a:cubicBezTo>
                  <a:pt x="-1756141" y="5618163"/>
                  <a:pt x="1648368" y="991047"/>
                  <a:pt x="511581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pt-BR"/>
              <a:t>Clique no ícone para adicionar uma imagem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3240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2FD24-AB7C-7442-82E2-85CF4B642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33ED8C-3622-AF4E-B13B-A4AF33CD3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1F1B5B-618B-784E-9519-A2F4FE18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BC7304-DD7B-2646-B9B0-41B9E73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5E3889-B8F8-5544-AF75-4F4F352D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616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9C4677-512B-1547-89A7-0D7EBE10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85851E-6846-904F-A099-3E3DB79E7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28CBBC-346D-4E4B-8934-A9D674B99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AE257F-EC00-7743-848A-5414832D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5499B5-E0B6-6D40-89B5-2288AF26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242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0FEE2-9B78-724C-8C13-F44F4C24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879E62-AEE3-F749-ABBB-B304333C6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0535D7-15D5-FE4C-B182-F2EC0070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ECF3E9-4ACC-1943-BE08-E06E4071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F20586-64E2-BB44-B04C-5C19FD38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04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8ECEB-B685-6540-8506-65B910EA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4474B5-FE3A-0D4A-B2B5-5C0AF4B55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7C9F7D7-3FDA-DF40-A942-AEC085539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B40DAB-60B8-FB42-A3BE-F162722EE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53D4D7-A8B3-3B4B-97FA-46F138F0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474BA2-596E-9A4B-9EDB-553B85DE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98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Forma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spaço Reservado para Texto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15" name="Espaço Reservado para Texto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Espaço Reservado para Texto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18" name="Espaço Reservado para Texto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Espaço Reservado para Texto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2" name="Espaço Reservado para Texto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Espaço Reservado para Texto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5" name="Espaço Reservado para Texto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Espaço Reservado para Texto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8" name="Espaço Reservado para Texto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0F7DF4-F2CA-42E1-AFA2-97BD8D250ADE}" type="datetime4">
              <a:rPr lang="pt-BR" smtClean="0"/>
              <a:pPr/>
              <a:t>21 de fevereiro de 2024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3573D0-8543-4A41-B456-B7F4F484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CF6071-D0D4-084A-A946-25CBF7536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380B20-17F9-4447-A7E3-7E5A7CCF3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DDDA0F1-EAA6-B54D-BF19-B221C52071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BF4BCF-A7B5-2244-9EED-B2FEFF8B4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5FE4365-10F5-2F41-8CF3-124A08EAB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772E67-E8AE-5840-8A66-2320C6EE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23A8A8-AD84-434D-B808-7FB62883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44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EF03B-A59E-ED4D-9A67-01E163E8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F0B5A89-197F-FA4A-A921-D3C8840D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417FEB2-3BC3-D04F-9D3E-C3D45167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164E51F-72D3-F54F-8DEC-85903561C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142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E1477BA-3242-C243-98A1-534E7DDA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8D4DF8C-1902-5749-A971-C5B8CF4A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B2E7149-7123-5D40-B10A-E4E045ED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685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A07A50-705D-5C46-8C9B-8A3C3CA25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0B8BC4-D095-BE4E-8466-6D5160151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16E972-8E99-7E46-AC29-423876BA9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34AF92-9C53-CC4B-8046-3C082DF77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F8477E-F3E7-3246-9A3A-01C94441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9811403-D83D-3144-8E7B-26056204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958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759D7-E924-6848-ABF8-AF6EBCC4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0FD0ABD-74C9-BE42-A73C-74D5C0F9C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47A24A0-FD89-4544-8926-CE36F5965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9FE32E-FF11-1946-8B3D-3B231072A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AA8AEE2-FC3B-6F43-820D-801250F5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5D85F54-4BE0-314A-BED5-58F07901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026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38AB7-D45E-CC42-B0FE-B22F1EEC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5CE24C5-2E30-3A4B-B951-015FA9011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05B7C3-E49D-E140-874F-0BA4E4088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8668DE-615C-C743-8337-6CD62D61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23FC14-1580-E14B-AF0F-D7EF0A96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987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F97C1A-37FD-3045-BAF7-B49A37A573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8DECC0A-42E1-294B-8EDD-DD1352488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1F9A70-C49E-4340-B6FD-C6558E66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3C44C0-41EE-F04A-B912-3229F6B1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14173D-9F48-E146-A03C-ABE8E134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195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4685035-A702-461E-8638-CFC82EFB8A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6967" y="0"/>
            <a:ext cx="5744240" cy="5792610"/>
          </a:xfrm>
          <a:custGeom>
            <a:avLst/>
            <a:gdLst>
              <a:gd name="connsiteX0" fmla="*/ 5115818 w 11489976"/>
              <a:gd name="connsiteY0" fmla="*/ 0 h 11585220"/>
              <a:gd name="connsiteX1" fmla="*/ 11489976 w 11489976"/>
              <a:gd name="connsiteY1" fmla="*/ 0 h 11585220"/>
              <a:gd name="connsiteX2" fmla="*/ 11489976 w 11489976"/>
              <a:gd name="connsiteY2" fmla="*/ 9890378 h 11585220"/>
              <a:gd name="connsiteX3" fmla="*/ 1018964 w 11489976"/>
              <a:gd name="connsiteY3" fmla="*/ 9220752 h 11585220"/>
              <a:gd name="connsiteX4" fmla="*/ 5115818 w 11489976"/>
              <a:gd name="connsiteY4" fmla="*/ 0 h 1158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9976" h="11585220">
                <a:moveTo>
                  <a:pt x="5115818" y="0"/>
                </a:moveTo>
                <a:cubicBezTo>
                  <a:pt x="5115818" y="0"/>
                  <a:pt x="5115818" y="0"/>
                  <a:pt x="11489976" y="0"/>
                </a:cubicBezTo>
                <a:cubicBezTo>
                  <a:pt x="11489976" y="0"/>
                  <a:pt x="11489976" y="0"/>
                  <a:pt x="11489976" y="9890378"/>
                </a:cubicBezTo>
                <a:cubicBezTo>
                  <a:pt x="10122450" y="10834551"/>
                  <a:pt x="4331924" y="13513055"/>
                  <a:pt x="1018964" y="9220752"/>
                </a:cubicBezTo>
                <a:cubicBezTo>
                  <a:pt x="-1756141" y="5618163"/>
                  <a:pt x="1648368" y="991047"/>
                  <a:pt x="511581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pt-BR"/>
              <a:t>Clique no ícone para adicionar uma imagem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871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16" name="Forma Livre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19" name="Forma Livre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  <p:sp>
        <p:nvSpPr>
          <p:cNvPr id="14" name="Espaço Reservado para Imagem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Espaço Reservado para Texto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16A7595-89D9-4258-950C-6AECF9DDF8B8}" type="datetime4">
              <a:rPr lang="pt-BR" smtClean="0"/>
              <a:pPr/>
              <a:t>21 de fevereiro de 2024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a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Gráfico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no ícone para adicionar gráfico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D0FCFC1-2078-4220-A791-5353C1A85342}" type="datetime4">
              <a:rPr lang="pt-BR" smtClean="0"/>
              <a:pPr/>
              <a:t>21 de fevereiro de 2024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noProof="0"/>
              <a:t>Análise Anual</a:t>
            </a:r>
            <a:endParaRPr lang="pt-BR" b="0" noProof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94A09A9-5501-47C1-A89A-A340965A2BE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sp>
        <p:nvSpPr>
          <p:cNvPr id="9" name="Espaço Reservado para Tabela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tabela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D672EA7-A5DA-4DCF-A305-17E011B80D62}" type="datetime4">
              <a:rPr lang="pt-BR" smtClean="0"/>
              <a:pPr/>
              <a:t>21 de fevereiro de 2024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noProof="0"/>
              <a:t>Análise Anual</a:t>
            </a:r>
            <a:endParaRPr lang="pt-BR" b="0" noProof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294A09A9-5501-47C1-A89A-A340965A2BE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sp>
        <p:nvSpPr>
          <p:cNvPr id="10" name="Caixa de texto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BR" sz="200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Forma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0" name="Forma Livre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1" name="Forma Livre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2" name="Forma Livre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6" name="Forma Livre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7" name="Forma Livre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orma Livre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7" name="Forma Livre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36" name="Forma Livre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  <p:sp>
        <p:nvSpPr>
          <p:cNvPr id="38" name="Espaço Reservado para Imagem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Espaço Reservado para Imagem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72" name="Espaço Reservado para Texto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73" name="Espaço Reservado para Texto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74" name="Espaço Reservado para Texto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75" name="Espaço Reservado para Texto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76" name="Espaço Reservado para Texto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77" name="Espaço Reservado para Texto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78" name="Espaço Reservado para Texto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79" name="Espaço Reservado para Texto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Forma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29" name="Forma Livre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30" name="Forma Livre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31" name="Forma livre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  <p:sp>
          <p:nvSpPr>
            <p:cNvPr id="32" name="Forma Livre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pt-BR" noProof="0" dirty="0">
                <a:latin typeface="Arial" panose="020B0604020202020204" pitchFamily="34" charset="0"/>
              </a:endParaRPr>
            </a:p>
          </p:txBody>
        </p:sp>
      </p:grpSp>
      <p:sp>
        <p:nvSpPr>
          <p:cNvPr id="66" name="Espaço Reservado para Imagem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69" name="Espaço Reservado para Imagem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37ECF49-BE9A-4960-9DAF-BEA0BAF15DBB}" type="datetime4">
              <a:rPr lang="pt-BR" smtClean="0"/>
              <a:pPr/>
              <a:t>21 de fevereiro de 2024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pt-BR" noProof="0" dirty="0"/>
              <a:t>Análise Anual</a:t>
            </a:r>
            <a:endParaRPr lang="pt-BR" b="0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4008">
          <p15:clr>
            <a:srgbClr val="FBAE40"/>
          </p15:clr>
        </p15:guide>
        <p15:guide id="5" pos="1944">
          <p15:clr>
            <a:srgbClr val="FBAE40"/>
          </p15:clr>
        </p15:guide>
        <p15:guide id="6" pos="3648">
          <p15:clr>
            <a:srgbClr val="FBAE40"/>
          </p15:clr>
        </p15:guide>
        <p15:guide id="7" orient="horz" pos="1392">
          <p15:clr>
            <a:srgbClr val="FBAE40"/>
          </p15:clr>
        </p15:guide>
        <p15:guide id="8" orient="horz" pos="552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pos="5352">
          <p15:clr>
            <a:srgbClr val="FBAE40"/>
          </p15:clr>
        </p15:guide>
        <p15:guide id="11" pos="5736">
          <p15:clr>
            <a:srgbClr val="FBAE40"/>
          </p15:clr>
        </p15:guide>
        <p15:guide id="12" orient="horz" pos="2904">
          <p15:clr>
            <a:srgbClr val="FBAE40"/>
          </p15:clr>
        </p15:guide>
        <p15:guide id="13" orient="horz" pos="16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ítulo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pt-BR" noProof="0" dirty="0"/>
              <a:t>Clique para editar o título Mestre</a:t>
            </a:r>
          </a:p>
        </p:txBody>
      </p:sp>
      <p:sp>
        <p:nvSpPr>
          <p:cNvPr id="96" name="Espaço Reservado para Texto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97" name="Espaço Reservado para Texto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102" name="Espaço Reservado para Texto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103" name="Espaço Reservado para Texto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pt-BR" noProof="0" dirty="0"/>
              <a:t>Clique para editar os estilos de texto Mestres</a:t>
            </a:r>
          </a:p>
        </p:txBody>
      </p:sp>
      <p:sp>
        <p:nvSpPr>
          <p:cNvPr id="106" name="Espaço Reservado para Texto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107" name="Espaço Reservado para Texto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pt-BR" noProof="0" dirty="0"/>
              <a:t>Clique para editar os estilos de texto Mestres</a:t>
            </a:r>
          </a:p>
        </p:txBody>
      </p:sp>
      <p:sp>
        <p:nvSpPr>
          <p:cNvPr id="108" name="Espaço Reservado para Texto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109" name="Espaço Reservado para Texto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pt-BR" noProof="0" dirty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latin typeface="Arial" panose="020B0604020202020204" pitchFamily="34" charset="0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latin typeface="Arial" panose="020B060402020202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latin typeface="Arial" panose="020B0604020202020204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latin typeface="Arial" panose="020B060402020202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07B6374-D19B-4EAC-B5EF-652507579787}" type="datetime4">
              <a:rPr lang="pt-BR" smtClean="0"/>
              <a:pPr/>
              <a:t>21 de fevereiro de 2024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pt-BR" noProof="0"/>
              <a:t>Análise Anual</a:t>
            </a:r>
            <a:endParaRPr lang="pt-BR" b="0" noProof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fld id="{294A09A9-5501-47C1-A89A-A340965A2BE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3768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orient="horz" pos="1512">
          <p15:clr>
            <a:srgbClr val="FBAE40"/>
          </p15:clr>
        </p15:guide>
        <p15:guide id="11" orient="horz" pos="28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12" name="Espaço Reservado para Título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0" name="Espaço Reservado para Data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94B1CDD-2F73-47CA-A551-F85B4E632EE9}" type="datetime4">
              <a:rPr lang="pt-BR" smtClean="0"/>
              <a:pPr/>
              <a:t>21 de fevereiro de 2024</a:t>
            </a:fld>
            <a:endParaRPr lang="pt-BR" dirty="0"/>
          </a:p>
        </p:txBody>
      </p:sp>
      <p:sp>
        <p:nvSpPr>
          <p:cNvPr id="31" name="Espaço Reservado para Rodapé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pt-BR" dirty="0"/>
              <a:t>Análise Anual</a:t>
            </a:r>
          </a:p>
        </p:txBody>
      </p:sp>
      <p:sp>
        <p:nvSpPr>
          <p:cNvPr id="32" name="Espaço reservado para o número do slide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  <p:sldLayoutId id="2147483694" r:id="rId14"/>
    <p:sldLayoutId id="214748370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C281307-140B-BD48-8A02-AC2F705B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E6302E-6F1E-3046-AE9D-FF72E3083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74F2A3-D719-D542-B66F-140EE28B0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E1CD-40EF-6145-B8CD-388F561D339E}" type="datetimeFigureOut">
              <a:rPr lang="pt-BR" smtClean="0"/>
              <a:t>21/02/2024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394B05-7B66-9544-9B79-E7F7D9437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F80F53-D489-564B-9A9D-289130EA0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39C4F-FC55-C342-A5BB-F93A3AA2AC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05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Logotipo, nome da empresa&#10;&#10;Descrição gerada automaticamente">
            <a:extLst>
              <a:ext uri="{FF2B5EF4-FFF2-40B4-BE49-F238E27FC236}">
                <a16:creationId xmlns:a16="http://schemas.microsoft.com/office/drawing/2014/main" id="{230B6EB7-70D7-90F1-7E3E-F1D64EE53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5677" y="0"/>
            <a:ext cx="10766323" cy="6858000"/>
          </a:xfrm>
          <a:prstGeom prst="rect">
            <a:avLst/>
          </a:prstGeom>
        </p:spPr>
      </p:pic>
      <p:pic>
        <p:nvPicPr>
          <p:cNvPr id="11" name="Imagem 10" descr="Logotipo, nome da empresa&#10;&#10;Descrição gerada automaticamente">
            <a:extLst>
              <a:ext uri="{FF2B5EF4-FFF2-40B4-BE49-F238E27FC236}">
                <a16:creationId xmlns:a16="http://schemas.microsoft.com/office/drawing/2014/main" id="{7DEED3E3-E4D6-44D7-C25F-0892D4BA80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48" y="0"/>
            <a:ext cx="10766323" cy="6858000"/>
          </a:xfrm>
          <a:prstGeom prst="rect">
            <a:avLst/>
          </a:prstGeom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2CA9FB51-5C24-3F18-8897-18BABC81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85699" cy="6858000"/>
          </a:xfrm>
          <a:prstGeom prst="rect">
            <a:avLst/>
          </a:prstGeom>
        </p:spPr>
      </p:pic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B93263E5-4074-2CBB-28BC-0CD3E67041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419" y="0"/>
            <a:ext cx="10766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EA1DAB3-0493-BC42-B984-1DCF9E02EA6C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076038" cy="1140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065C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TRANSVERSALIDADE ENTRE MOBILIDADE URBANA E REGULAÇÃO DO SOLO</a:t>
            </a:r>
            <a:endParaRPr lang="pt-BR" sz="2400" b="1" dirty="0">
              <a:solidFill>
                <a:srgbClr val="065C0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605480" y="2199502"/>
            <a:ext cx="927529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DIRETRIZES ESPECÍFICAS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Incentivar o uso misto nas centralidades.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Inibir o espraiamento da mancha urbana.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Vincular índices urbanísticos com a ampliação dos passeios.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Viabilizar o adensamento construtivo em eixos estruturantes de transporte.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Melhorar a regulação sobre a implantação de empreendimentos impactantes.</a:t>
            </a:r>
          </a:p>
        </p:txBody>
      </p:sp>
    </p:spTree>
    <p:extLst>
      <p:ext uri="{BB962C8B-B14F-4D97-AF65-F5344CB8AC3E}">
        <p14:creationId xmlns:p14="http://schemas.microsoft.com/office/powerpoint/2010/main" val="69426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3A54854-0A0B-E74A-8A1C-3E200850A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298661"/>
              </p:ext>
            </p:extLst>
          </p:nvPr>
        </p:nvGraphicFramePr>
        <p:xfrm>
          <a:off x="203060" y="330369"/>
          <a:ext cx="11785879" cy="6197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4655">
                  <a:extLst>
                    <a:ext uri="{9D8B030D-6E8A-4147-A177-3AD203B41FA5}">
                      <a16:colId xmlns:a16="http://schemas.microsoft.com/office/drawing/2014/main" val="1599503612"/>
                    </a:ext>
                  </a:extLst>
                </a:gridCol>
                <a:gridCol w="8241224">
                  <a:extLst>
                    <a:ext uri="{9D8B030D-6E8A-4147-A177-3AD203B41FA5}">
                      <a16:colId xmlns:a16="http://schemas.microsoft.com/office/drawing/2014/main" val="275004567"/>
                    </a:ext>
                  </a:extLst>
                </a:gridCol>
              </a:tblGrid>
              <a:tr h="59283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DE TRANSVERSALIDADE ENTRE MOBILIDADE URBANA E REGULAÇÃO DO SOLO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05842"/>
                  </a:ext>
                </a:extLst>
              </a:tr>
              <a:tr h="395004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PROJETOS / AÇÕES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408130880"/>
                  </a:ext>
                </a:extLst>
              </a:tr>
              <a:tr h="495382">
                <a:tc rowSpan="4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 DE DESENVOLVIMENTO ORIENTADO AO TRANSPORTE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 anchor="ctr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Promover medidas de adensamento prioritário em determinados corredores.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732218539"/>
                  </a:ext>
                </a:extLst>
              </a:tr>
              <a:tr h="5581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Promover medidas de contenção ao adensamento em áreas específicas.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974436047"/>
                  </a:ext>
                </a:extLst>
              </a:tr>
              <a:tr h="98341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Estabelecer medidas para favorecer o adensamento de acordo com os níveis propostos.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8047835"/>
                  </a:ext>
                </a:extLst>
              </a:tr>
              <a:tr h="83753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Implantação de projetos estratégicos de Ruas Completas, considerando os locais de implantação preferencial indicados no Mapa Ruas Completas.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04125794"/>
                  </a:ext>
                </a:extLst>
              </a:tr>
              <a:tr h="571132">
                <a:tc rowSpan="4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 DE APRIMORAMENTO DOS ESTUDOS DE IMPACTO PARA NOVOS EMPREENDIMENTOS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 anchor="ctr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Revisão dos parâmetros para enquadramento de PGT e exigência de EIC.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106590427"/>
                  </a:ext>
                </a:extLst>
              </a:tr>
              <a:tr h="65117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Avaliação e eventual nova regulamentação de PGT em Pouso Alegre.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04754907"/>
                  </a:ext>
                </a:extLst>
              </a:tr>
              <a:tr h="7176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Criação de Manual para elaboração de EIC.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2785721915"/>
                  </a:ext>
                </a:extLst>
              </a:tr>
              <a:tr h="39500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Capacitação para gestores públicos e privados para elaboração de EIC.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967502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3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09B4803-B8E9-DF48-9E6A-90B2DE3EE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73677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F771A48-189E-1042-9818-E00B87D05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304"/>
          <a:stretch/>
        </p:blipFill>
        <p:spPr>
          <a:xfrm>
            <a:off x="5873676" y="4800988"/>
            <a:ext cx="5873677" cy="205701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378DB0C-1788-6249-8905-14624BA24A79}"/>
              </a:ext>
            </a:extLst>
          </p:cNvPr>
          <p:cNvSpPr txBox="1"/>
          <p:nvPr/>
        </p:nvSpPr>
        <p:spPr>
          <a:xfrm>
            <a:off x="5873676" y="0"/>
            <a:ext cx="63183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65C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TRANSVERSALIDADE ENTRE MOBILIDADE URBANA E REGULAÇÃO DO SOLO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65C0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65C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DESENVOLVIMENTO ORIENTADO AO TRANSPORTE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AÇÃO: Promover medidas de contenção ao adensamento nas áreas </a:t>
            </a: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propostas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1600" dirty="0">
              <a:solidFill>
                <a:srgbClr val="065C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600" dirty="0">
              <a:solidFill>
                <a:srgbClr val="065C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2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47036C7-D88B-5445-8D71-753D38D57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8831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EB26231-8394-1748-A221-FAD9CC14F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887" y="3768810"/>
            <a:ext cx="6114114" cy="311430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070A4B3-5006-C841-B2DA-CE9B7A854969}"/>
              </a:ext>
            </a:extLst>
          </p:cNvPr>
          <p:cNvSpPr txBox="1"/>
          <p:nvPr/>
        </p:nvSpPr>
        <p:spPr>
          <a:xfrm>
            <a:off x="6096000" y="0"/>
            <a:ext cx="6096000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65C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TRANSVERSALIDADE ENTRE MOBILIDADE URBANA E REGULAÇÃO DO SOLO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65C0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65C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DESENVOLVIMENTO ORIENTADO AO TRANSPORTE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AÇÃO: Implantação de projetos estratégicos de Ruas Completas, considerando os locais de implantação preferencial indicados no Mapa Ruas Completas.</a:t>
            </a:r>
            <a:endParaRPr lang="pt-BR" sz="1600" dirty="0">
              <a:solidFill>
                <a:srgbClr val="065C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8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CB5C718-7274-DA4D-A8AE-0A1E19135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1300"/>
            <a:ext cx="111252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80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B2922F0-D3E6-3143-8B7B-27B7E659A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3" y="0"/>
            <a:ext cx="9045677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B9D3881-CE3E-0B46-B4DA-227D5DC1FB16}"/>
              </a:ext>
            </a:extLst>
          </p:cNvPr>
          <p:cNvSpPr txBox="1"/>
          <p:nvPr/>
        </p:nvSpPr>
        <p:spPr>
          <a:xfrm>
            <a:off x="0" y="5307568"/>
            <a:ext cx="5004127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Exemplo de rua completa na cidade de São Paulo</a:t>
            </a:r>
          </a:p>
        </p:txBody>
      </p:sp>
    </p:spTree>
    <p:extLst>
      <p:ext uri="{BB962C8B-B14F-4D97-AF65-F5344CB8AC3E}">
        <p14:creationId xmlns:p14="http://schemas.microsoft.com/office/powerpoint/2010/main" val="2996916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EA1DAB3-0493-BC42-B984-1DCF9E02EA6C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076038" cy="1140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65C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 DE TRANSVERSALIDADE ENTRE MOBILIDADE URBANA E REGULAÇÃO DO SOLO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65C0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00681" y="1641187"/>
            <a:ext cx="11590638" cy="3273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65C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DESENVOLVIMENTO ORIENTADO AO TRANSPORTE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PROJETOS/AÇÕES: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Promover medidas de adensamento prioritário em determinados corredores.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Estabelecer medidas para favorecer o adensamento de acordo com os níveis propostos segundo a hierarquização viária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65C0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79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076038" cy="1140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65C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 DE TRANSVERSALIDADE ENTRE MOBILIDADE URBANA E REGULAÇÃO DO SOLO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65C0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00681" y="1570999"/>
            <a:ext cx="11590638" cy="493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65C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APRIMORAMENTO DOS ESTUDOS DE IMPACTO PARA NOVOS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65C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EMPREENDIMENTOS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2649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Revisão dos parâmetros para enquadramento de PGT e exigência de 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EIC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e eventual nova regulamentação de PGT em Pouso Alegre.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Criação de Manual para elaboração de 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Capacitação para gestores públicos e privados para elaboração de 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562EC4-C7A8-0B41-8782-5E7325A41873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065C0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93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EA1DAB3-0493-BC42-B984-1DCF9E02EA6C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264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07603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  <a:endParaRPr lang="pt-BR" sz="2400" b="1" dirty="0">
              <a:solidFill>
                <a:srgbClr val="26494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543696" y="1961910"/>
            <a:ext cx="1040400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DIRETRIZES ESPECÍFICAS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Adequar o tratamento viário segundo uma hierarquização proposta. 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Viabilizar melhores condições de </a:t>
            </a:r>
            <a:r>
              <a:rPr lang="pt-B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caminhabilidade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convício na área central da cidade.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 ligações interbairros da cidade.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Viabilizar a regulação logística e de carga em Pouso Alegre.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Procurar novas fontes alternativas de energia.</a:t>
            </a:r>
          </a:p>
        </p:txBody>
      </p:sp>
    </p:spTree>
    <p:extLst>
      <p:ext uri="{BB962C8B-B14F-4D97-AF65-F5344CB8AC3E}">
        <p14:creationId xmlns:p14="http://schemas.microsoft.com/office/powerpoint/2010/main" val="2388662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3A54854-0A0B-E74A-8A1C-3E200850A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218010"/>
              </p:ext>
            </p:extLst>
          </p:nvPr>
        </p:nvGraphicFramePr>
        <p:xfrm>
          <a:off x="203060" y="330369"/>
          <a:ext cx="11785879" cy="6303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4655">
                  <a:extLst>
                    <a:ext uri="{9D8B030D-6E8A-4147-A177-3AD203B41FA5}">
                      <a16:colId xmlns:a16="http://schemas.microsoft.com/office/drawing/2014/main" val="1599503612"/>
                    </a:ext>
                  </a:extLst>
                </a:gridCol>
                <a:gridCol w="8241224">
                  <a:extLst>
                    <a:ext uri="{9D8B030D-6E8A-4147-A177-3AD203B41FA5}">
                      <a16:colId xmlns:a16="http://schemas.microsoft.com/office/drawing/2014/main" val="275004567"/>
                    </a:ext>
                  </a:extLst>
                </a:gridCol>
              </a:tblGrid>
              <a:tr h="592626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DE MELHORIAS VIÁRIAS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2649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05842"/>
                  </a:ext>
                </a:extLst>
              </a:tr>
              <a:tr h="394867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26494F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PROJETOS / AÇÕES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408130880"/>
                  </a:ext>
                </a:extLst>
              </a:tr>
              <a:tr h="495210">
                <a:tc rowSpan="9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 DE MELHORIA DA CIRCULAÇÃO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 anchor="ctr">
                    <a:solidFill>
                      <a:srgbClr val="26494F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Implantação da nova proposta de Hierarquização Viária.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732218539"/>
                  </a:ext>
                </a:extLst>
              </a:tr>
              <a:tr h="5579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de Mobilidade da Área Central.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974436047"/>
                  </a:ext>
                </a:extLst>
              </a:tr>
              <a:tr h="5813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viário de conexão Norte – Sul, com transposição da BR459.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8047835"/>
                  </a:ext>
                </a:extLst>
              </a:tr>
              <a:tr h="54350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viário de conexão do Distrito Industrial com a BR459.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04125794"/>
                  </a:ext>
                </a:extLst>
              </a:tr>
              <a:tr h="570933">
                <a:tc vMerge="1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7" marR="29807" marT="0" marB="0" anchor="ctr">
                    <a:solidFill>
                      <a:srgbClr val="26494F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viário da Via Faisqueira.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106590427"/>
                  </a:ext>
                </a:extLst>
              </a:tr>
              <a:tr h="6509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viário de melhorias de conexão das vias estruturantes ao Sul.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04754907"/>
                  </a:ext>
                </a:extLst>
              </a:tr>
              <a:tr h="48444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viário de conexão entre a MG290 e a BR381.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2785721915"/>
                  </a:ext>
                </a:extLst>
              </a:tr>
              <a:tr h="86948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Definição dos locais para implantação e/ou remanejamento de áreas de estacionamento.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967502969"/>
                  </a:ext>
                </a:extLst>
              </a:tr>
              <a:tr h="561861">
                <a:tc vMerge="1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7" marR="29807" marT="0" marB="0" anchor="ctr">
                    <a:solidFill>
                      <a:srgbClr val="26494F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Ação de coordenação e acompanhamento de melhorias viárias.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2259837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89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8DB7035-B975-8F4C-E349-9BEB530AD2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7167716" y="-1"/>
            <a:ext cx="5287024" cy="6858001"/>
          </a:xfrm>
          <a:solidFill>
            <a:srgbClr val="26494F"/>
          </a:solidFill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29FC8D7-9E17-E6C6-EDD1-1E8CC08ADA86}"/>
              </a:ext>
            </a:extLst>
          </p:cNvPr>
          <p:cNvSpPr txBox="1">
            <a:spLocks/>
          </p:cNvSpPr>
          <p:nvPr/>
        </p:nvSpPr>
        <p:spPr>
          <a:xfrm>
            <a:off x="469324" y="0"/>
            <a:ext cx="5513226" cy="610863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800" dirty="0">
                <a:solidFill>
                  <a:srgbClr val="2649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Etapas do </a:t>
            </a:r>
            <a:r>
              <a:rPr lang="pt-BR" sz="2800" dirty="0" err="1">
                <a:solidFill>
                  <a:srgbClr val="2649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PlanMob</a:t>
            </a:r>
            <a:r>
              <a:rPr lang="pt-BR" sz="2800" dirty="0">
                <a:solidFill>
                  <a:srgbClr val="2649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Pouso Alegre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F8E9BC6-7023-1965-230C-FB6281E9E981}"/>
              </a:ext>
            </a:extLst>
          </p:cNvPr>
          <p:cNvSpPr txBox="1"/>
          <p:nvPr/>
        </p:nvSpPr>
        <p:spPr>
          <a:xfrm>
            <a:off x="469324" y="814397"/>
            <a:ext cx="8347587" cy="590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3E745C"/>
                </a:solidFill>
                <a:effectLst/>
                <a:latin typeface="arial" panose="020B0604020202020204" pitchFamily="34" charset="0"/>
              </a:rPr>
              <a:t>Etapa 1 - Planejamento Executivo</a:t>
            </a:r>
            <a:endParaRPr lang="pt-BR" b="0" i="0" dirty="0">
              <a:solidFill>
                <a:srgbClr val="3E745C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3E745C"/>
                </a:solidFill>
                <a:effectLst/>
                <a:latin typeface="arial" panose="020B0604020202020204" pitchFamily="34" charset="0"/>
              </a:rPr>
              <a:t>Etapa 2 - Plano de Comunicação e Divulgação</a:t>
            </a:r>
            <a:endParaRPr lang="pt-BR" b="0" i="0" dirty="0">
              <a:solidFill>
                <a:srgbClr val="3E745C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0" dirty="0">
                <a:solidFill>
                  <a:srgbClr val="3E745C"/>
                </a:solidFill>
                <a:effectLst/>
                <a:latin typeface="arial" panose="020B0604020202020204" pitchFamily="34" charset="0"/>
              </a:rPr>
              <a:t>Etapa 3 - Leitura Técnica 01</a:t>
            </a:r>
            <a:endParaRPr lang="pt-BR" i="0" dirty="0">
              <a:solidFill>
                <a:srgbClr val="3E745C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0" dirty="0">
                <a:solidFill>
                  <a:srgbClr val="3E745C"/>
                </a:solidFill>
                <a:effectLst/>
                <a:latin typeface="arial" panose="020B0604020202020204" pitchFamily="34" charset="0"/>
              </a:rPr>
              <a:t>Etapa 4 - Audiência Pública 01</a:t>
            </a:r>
            <a:endParaRPr lang="pt-BR" i="0" dirty="0">
              <a:solidFill>
                <a:srgbClr val="3E745C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0" dirty="0">
                <a:solidFill>
                  <a:srgbClr val="3E745C"/>
                </a:solidFill>
                <a:effectLst/>
                <a:latin typeface="arial" panose="020B0604020202020204" pitchFamily="34" charset="0"/>
              </a:rPr>
              <a:t>Etapa 5 - Perfil e Diagnóstico</a:t>
            </a:r>
            <a:endParaRPr lang="pt-BR" i="0" dirty="0">
              <a:solidFill>
                <a:srgbClr val="3E745C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3E745C"/>
                </a:solidFill>
                <a:effectLst/>
                <a:latin typeface="arial" panose="020B0604020202020204" pitchFamily="34" charset="0"/>
              </a:rPr>
              <a:t>Etapa 6 - Modelagem da Rede de Simulação</a:t>
            </a:r>
            <a:endParaRPr lang="pt-BR" b="0" i="0" dirty="0">
              <a:solidFill>
                <a:srgbClr val="3E745C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3E745C"/>
                </a:solidFill>
                <a:effectLst/>
                <a:latin typeface="arial" panose="020B0604020202020204" pitchFamily="34" charset="0"/>
              </a:rPr>
              <a:t>Etapa 7 - Geração de Alternativas</a:t>
            </a:r>
            <a:endParaRPr lang="pt-BR" b="0" i="0" dirty="0">
              <a:solidFill>
                <a:srgbClr val="3E745C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3E745C"/>
                </a:solidFill>
                <a:effectLst/>
                <a:latin typeface="arial" panose="020B0604020202020204" pitchFamily="34" charset="0"/>
              </a:rPr>
              <a:t>Etapa 8 - Audiência Pública 02</a:t>
            </a:r>
            <a:endParaRPr lang="pt-BR" b="0" i="0" dirty="0">
              <a:solidFill>
                <a:srgbClr val="3E745C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3E745C"/>
                </a:solidFill>
                <a:effectLst/>
                <a:latin typeface="arial" panose="020B0604020202020204" pitchFamily="34" charset="0"/>
              </a:rPr>
              <a:t>Etapa 9 - Simulação das Alternativas</a:t>
            </a:r>
            <a:endParaRPr lang="pt-BR" b="0" i="0" dirty="0">
              <a:solidFill>
                <a:srgbClr val="3E745C"/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Etapa 10 - Detalhamento da Alternativa Selecionada</a:t>
            </a:r>
            <a:endParaRPr lang="pt-BR" b="1" i="0" dirty="0">
              <a:solidFill>
                <a:schemeClr val="accent6">
                  <a:lumMod val="75000"/>
                </a:schemeClr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E745C"/>
                </a:solidFill>
                <a:latin typeface="arial" panose="020B0604020202020204" pitchFamily="34" charset="0"/>
              </a:rPr>
              <a:t>Etapa 11 - Diretrizes e Ações de Gestão de Trânsito e Transportes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Etapa 12 - Audiência </a:t>
            </a:r>
            <a:r>
              <a:rPr lang="pt-BR" b="1" i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Pública 03</a:t>
            </a:r>
            <a:endParaRPr lang="pt-BR" b="1" i="0" dirty="0">
              <a:solidFill>
                <a:schemeClr val="accent6">
                  <a:lumMod val="75000"/>
                </a:schemeClr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Etapa 13 - Plano de Mobilidade Urbana</a:t>
            </a:r>
            <a:endParaRPr lang="pt-BR" b="0" i="0" dirty="0">
              <a:solidFill>
                <a:schemeClr val="accent6">
                  <a:lumMod val="75000"/>
                </a:schemeClr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Etapa 14 - Programas de Ação</a:t>
            </a:r>
            <a:endParaRPr lang="pt-BR" b="0" i="0" dirty="0">
              <a:solidFill>
                <a:schemeClr val="accent6">
                  <a:lumMod val="75000"/>
                </a:schemeClr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3447A20F-26E9-3B18-9C09-B729E39C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477" y="2415537"/>
            <a:ext cx="3441199" cy="20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12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3A54854-0A0B-E74A-8A1C-3E200850A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592524"/>
              </p:ext>
            </p:extLst>
          </p:nvPr>
        </p:nvGraphicFramePr>
        <p:xfrm>
          <a:off x="203060" y="793260"/>
          <a:ext cx="11785879" cy="52714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4655">
                  <a:extLst>
                    <a:ext uri="{9D8B030D-6E8A-4147-A177-3AD203B41FA5}">
                      <a16:colId xmlns:a16="http://schemas.microsoft.com/office/drawing/2014/main" val="1599503612"/>
                    </a:ext>
                  </a:extLst>
                </a:gridCol>
                <a:gridCol w="8241224">
                  <a:extLst>
                    <a:ext uri="{9D8B030D-6E8A-4147-A177-3AD203B41FA5}">
                      <a16:colId xmlns:a16="http://schemas.microsoft.com/office/drawing/2014/main" val="275004567"/>
                    </a:ext>
                  </a:extLst>
                </a:gridCol>
              </a:tblGrid>
              <a:tr h="59283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DE MELHORIAS VIÁRIAS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2649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05842"/>
                  </a:ext>
                </a:extLst>
              </a:tr>
              <a:tr h="395004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26494F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PROJETOS / AÇÕES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408130880"/>
                  </a:ext>
                </a:extLst>
              </a:tr>
              <a:tr h="695946">
                <a:tc rowSpan="4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REGULAÇÃO E CONTROLE DO TRANSPORTE DE CARGA NO MUNICÍPIO</a:t>
                      </a:r>
                    </a:p>
                  </a:txBody>
                  <a:tcPr marL="29807" marR="29807" marT="0" marB="0" anchor="ctr">
                    <a:solidFill>
                      <a:srgbClr val="26494F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de melhoria das operações de carga e descarga.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732218539"/>
                  </a:ext>
                </a:extLst>
              </a:tr>
              <a:tr h="66726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de compras pela internet.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974436047"/>
                  </a:ext>
                </a:extLst>
              </a:tr>
              <a:tr h="69197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Definição de rotas alternativas para o tráfego de passagem.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8047835"/>
                  </a:ext>
                </a:extLst>
              </a:tr>
              <a:tr h="6672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Elaboração de Plano de Logística de Cargas do Município de Pouso Alegre.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04125794"/>
                  </a:ext>
                </a:extLst>
              </a:tr>
              <a:tr h="748635">
                <a:tc rowSpan="2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FINANCIAMENTO DA DESCARBONIZAÇÃO DA MOBILIDADE</a:t>
                      </a:r>
                    </a:p>
                  </a:txBody>
                  <a:tcPr marL="29807" marR="29807" marT="0" marB="0" anchor="ctr">
                    <a:solidFill>
                      <a:srgbClr val="26494F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Favorecer os modos ativos e a utilização de veículos elétricos.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106590427"/>
                  </a:ext>
                </a:extLst>
              </a:tr>
              <a:tr h="81255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Busca, contínua, de possibilidades de apoio técnico e financeiro externos.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0475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872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CAFC8DF-9636-9349-87C6-C955BC711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7916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15089EF-F77A-A34C-931B-14C549689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02"/>
          <a:stretch/>
        </p:blipFill>
        <p:spPr>
          <a:xfrm>
            <a:off x="7716253" y="3878582"/>
            <a:ext cx="3792685" cy="297941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930F71E-3813-AE4A-BEEE-7636F6C5EA4B}"/>
              </a:ext>
            </a:extLst>
          </p:cNvPr>
          <p:cNvSpPr txBox="1"/>
          <p:nvPr/>
        </p:nvSpPr>
        <p:spPr>
          <a:xfrm>
            <a:off x="7716253" y="0"/>
            <a:ext cx="4475747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MELHORIA DA CIRCULAÇÃO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AÇÃO: Implantação da hierarquização viária proposta conforme Mapa de Hierarquização Viária, contendo: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Sistema Viário Básico com a respectiva Hierarquização da Rede Viária classificada de acordo com a priorização funcional e operacional das vias.</a:t>
            </a:r>
          </a:p>
        </p:txBody>
      </p:sp>
    </p:spTree>
    <p:extLst>
      <p:ext uri="{BB962C8B-B14F-4D97-AF65-F5344CB8AC3E}">
        <p14:creationId xmlns:p14="http://schemas.microsoft.com/office/powerpoint/2010/main" val="4049614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254B804-B1C7-A44D-A5CF-E5B08CEB9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29915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9D46491-A6CE-2C4B-A746-9D4E7E9E2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437"/>
          <a:stretch/>
        </p:blipFill>
        <p:spPr>
          <a:xfrm>
            <a:off x="5972292" y="5575301"/>
            <a:ext cx="6247519" cy="12827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78D8BA8-CB5A-8844-89DA-741B6EA7AEB2}"/>
              </a:ext>
            </a:extLst>
          </p:cNvPr>
          <p:cNvSpPr txBox="1"/>
          <p:nvPr/>
        </p:nvSpPr>
        <p:spPr>
          <a:xfrm>
            <a:off x="7267074" y="620957"/>
            <a:ext cx="4780547" cy="300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2649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MELHORIA DA CIRCULAÇÃO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de Mobilidade da Área Central: realizar estudo de circulação na área central da cidade de Pouso Alegre, revisando, sobretudo, as permissões de conversão à esquerda.</a:t>
            </a:r>
          </a:p>
        </p:txBody>
      </p:sp>
    </p:spTree>
    <p:extLst>
      <p:ext uri="{BB962C8B-B14F-4D97-AF65-F5344CB8AC3E}">
        <p14:creationId xmlns:p14="http://schemas.microsoft.com/office/powerpoint/2010/main" val="2703321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30E74D2-2D79-7A44-931F-FB50E1352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79368" cy="6858000"/>
          </a:xfrm>
          <a:prstGeom prst="rect">
            <a:avLst/>
          </a:prstGeom>
        </p:spPr>
      </p:pic>
      <p:sp>
        <p:nvSpPr>
          <p:cNvPr id="6" name="Forma Livre 5">
            <a:extLst>
              <a:ext uri="{FF2B5EF4-FFF2-40B4-BE49-F238E27FC236}">
                <a16:creationId xmlns:a16="http://schemas.microsoft.com/office/drawing/2014/main" id="{D75D2D10-3733-7A46-A3EA-28D0A6A2F13D}"/>
              </a:ext>
            </a:extLst>
          </p:cNvPr>
          <p:cNvSpPr/>
          <p:nvPr/>
        </p:nvSpPr>
        <p:spPr>
          <a:xfrm>
            <a:off x="3486150" y="2899508"/>
            <a:ext cx="902188" cy="866042"/>
          </a:xfrm>
          <a:custGeom>
            <a:avLst/>
            <a:gdLst>
              <a:gd name="connsiteX0" fmla="*/ 0 w 902188"/>
              <a:gd name="connsiteY0" fmla="*/ 866042 h 866042"/>
              <a:gd name="connsiteX1" fmla="*/ 97204 w 902188"/>
              <a:gd name="connsiteY1" fmla="*/ 19538 h 866042"/>
              <a:gd name="connsiteX2" fmla="*/ 890465 w 902188"/>
              <a:gd name="connsiteY2" fmla="*/ 0 h 866042"/>
              <a:gd name="connsiteX3" fmla="*/ 902188 w 902188"/>
              <a:gd name="connsiteY3" fmla="*/ 847969 h 866042"/>
              <a:gd name="connsiteX4" fmla="*/ 0 w 902188"/>
              <a:gd name="connsiteY4" fmla="*/ 866042 h 86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188" h="866042">
                <a:moveTo>
                  <a:pt x="0" y="866042"/>
                </a:moveTo>
                <a:lnTo>
                  <a:pt x="97204" y="19538"/>
                </a:lnTo>
                <a:lnTo>
                  <a:pt x="890465" y="0"/>
                </a:lnTo>
                <a:lnTo>
                  <a:pt x="902188" y="847969"/>
                </a:lnTo>
                <a:lnTo>
                  <a:pt x="0" y="866042"/>
                </a:lnTo>
                <a:close/>
              </a:path>
            </a:pathLst>
          </a:custGeom>
          <a:solidFill>
            <a:srgbClr val="F2F2F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38A4962-8087-274C-93C6-9566A90BE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3" t="85912" r="16262" b="6168"/>
          <a:stretch/>
        </p:blipFill>
        <p:spPr>
          <a:xfrm>
            <a:off x="6636445" y="4905161"/>
            <a:ext cx="5555555" cy="189333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65B1EBF-4ED9-F646-B232-E1922A869CCC}"/>
              </a:ext>
            </a:extLst>
          </p:cNvPr>
          <p:cNvSpPr txBox="1"/>
          <p:nvPr/>
        </p:nvSpPr>
        <p:spPr>
          <a:xfrm>
            <a:off x="7817518" y="1006169"/>
            <a:ext cx="6096000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2649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MELHORIA DA CIRCULAÇÃO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 de melhorias para o sistema viário:</a:t>
            </a:r>
          </a:p>
        </p:txBody>
      </p:sp>
    </p:spTree>
    <p:extLst>
      <p:ext uri="{BB962C8B-B14F-4D97-AF65-F5344CB8AC3E}">
        <p14:creationId xmlns:p14="http://schemas.microsoft.com/office/powerpoint/2010/main" val="3502596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1298636-B1EB-3B47-A5C7-1CA5EE20E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47787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42945CE-2983-4849-857D-5ECD76E80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786" y="3561157"/>
            <a:ext cx="6044213" cy="329684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BC30C1F-8AB1-C749-9363-E6BE61912AEB}"/>
              </a:ext>
            </a:extLst>
          </p:cNvPr>
          <p:cNvSpPr txBox="1"/>
          <p:nvPr/>
        </p:nvSpPr>
        <p:spPr>
          <a:xfrm>
            <a:off x="6096000" y="-1"/>
            <a:ext cx="6096000" cy="300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2649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MELHORIA DA CIRCULAÇÃO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viário de conexão Norte – Sul, com transposição da BR459. Incluindo obras de abertura de novas vias e criação de novo entroncamento na BR459, conforme Mapa Proposta de Conexão Norte – Sul.</a:t>
            </a:r>
          </a:p>
        </p:txBody>
      </p:sp>
    </p:spTree>
    <p:extLst>
      <p:ext uri="{BB962C8B-B14F-4D97-AF65-F5344CB8AC3E}">
        <p14:creationId xmlns:p14="http://schemas.microsoft.com/office/powerpoint/2010/main" val="916917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86A08E5-3DA3-D14B-BCEA-4BD6E174D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4912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8BB01A-EC66-3E4C-8773-C978C6B24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120" y="4054425"/>
            <a:ext cx="5107885" cy="28035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C8B8083-1930-6B41-A98D-A12F88E66D37}"/>
              </a:ext>
            </a:extLst>
          </p:cNvPr>
          <p:cNvSpPr txBox="1"/>
          <p:nvPr/>
        </p:nvSpPr>
        <p:spPr>
          <a:xfrm>
            <a:off x="6096000" y="744090"/>
            <a:ext cx="6096000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2649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MELHORIA DA CIRCULAÇÃO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viário de conexão do Distrito Industrial com a BR459, com abertura de nova via conforme Mapa Proposta de Conexão Distrito Industrial BR459.</a:t>
            </a:r>
          </a:p>
        </p:txBody>
      </p:sp>
    </p:spTree>
    <p:extLst>
      <p:ext uri="{BB962C8B-B14F-4D97-AF65-F5344CB8AC3E}">
        <p14:creationId xmlns:p14="http://schemas.microsoft.com/office/powerpoint/2010/main" val="468128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63F11AB-1C7B-DD4F-8BD1-B82691AB47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34375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B36EAB1-DF78-4640-9A8C-1485F8E073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3427945"/>
            <a:ext cx="4864443" cy="343005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180A0BD-730A-3544-B869-DA682BC34C9B}"/>
              </a:ext>
            </a:extLst>
          </p:cNvPr>
          <p:cNvSpPr txBox="1"/>
          <p:nvPr/>
        </p:nvSpPr>
        <p:spPr>
          <a:xfrm>
            <a:off x="6095999" y="397971"/>
            <a:ext cx="6096000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2649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MELHORIA DA CIRCULAÇÃO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viário da Via Faisqueira, com previsão de conclusão das obras de abertura da via, e criação de conexão com a BR381, conforme Mapa Proposta da Via Faisqueira.</a:t>
            </a:r>
          </a:p>
        </p:txBody>
      </p:sp>
    </p:spTree>
    <p:extLst>
      <p:ext uri="{BB962C8B-B14F-4D97-AF65-F5344CB8AC3E}">
        <p14:creationId xmlns:p14="http://schemas.microsoft.com/office/powerpoint/2010/main" val="2636372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AC173F3-47D5-7F41-A9E0-8FA84BB4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34372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566950A-3B6E-264E-B197-FC62EE7C4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372" y="4213654"/>
            <a:ext cx="5011424" cy="264434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F0E66A-B601-3246-9479-E3246E1FCF05}"/>
              </a:ext>
            </a:extLst>
          </p:cNvPr>
          <p:cNvSpPr txBox="1"/>
          <p:nvPr/>
        </p:nvSpPr>
        <p:spPr>
          <a:xfrm>
            <a:off x="6096000" y="52162"/>
            <a:ext cx="6096000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  <a:endParaRPr lang="pt-BR" sz="1600" dirty="0">
              <a:solidFill>
                <a:srgbClr val="2649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MELHORIA DA CIRCULAÇÃO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viário de melhorias de conexão das vias estruturantes ao Sul do município, com obras de melhorias operacionais nas principais vias e nas rotatórias da Rodoviária e da Av. Ayrton Senna, prolongamento da Av. Ayrton Sena e nova conexão ao sul com a BR381, e estudo para melhorias operacionais na conexão viária, para melhor articulação entre as vias: Av. Ayrton Sena, Av. Pref. Olavo Gomes de Oliveira e Av. Ver. Herbert Campos, conforme Mapa Proposta de melhorias de conexão nas vias estruturantes ao sul.</a:t>
            </a:r>
          </a:p>
        </p:txBody>
      </p:sp>
    </p:spTree>
    <p:extLst>
      <p:ext uri="{BB962C8B-B14F-4D97-AF65-F5344CB8AC3E}">
        <p14:creationId xmlns:p14="http://schemas.microsoft.com/office/powerpoint/2010/main" val="1975526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8F29485-7B39-DB41-BAB9-D9AB31995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27234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C420F87-8531-6C44-9959-0C2C6954C2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7234" y="3523473"/>
            <a:ext cx="4525436" cy="33345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706F880-0DEC-2345-979A-8A014704E960}"/>
              </a:ext>
            </a:extLst>
          </p:cNvPr>
          <p:cNvSpPr txBox="1"/>
          <p:nvPr/>
        </p:nvSpPr>
        <p:spPr>
          <a:xfrm>
            <a:off x="6095999" y="397971"/>
            <a:ext cx="6096000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2649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MELHORIA DA CIRCULAÇÃO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viário de conexão entre a MG290 e a BR381, com a obras de abertura de nova via de anel viário, conforme Mapa Proposta de Conexão MG290 e BR381.</a:t>
            </a:r>
          </a:p>
        </p:txBody>
      </p:sp>
    </p:spTree>
    <p:extLst>
      <p:ext uri="{BB962C8B-B14F-4D97-AF65-F5344CB8AC3E}">
        <p14:creationId xmlns:p14="http://schemas.microsoft.com/office/powerpoint/2010/main" val="1061930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93E61C3-D7EE-7A4F-90AC-4408B3D30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97975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96D88A6-42AC-504C-9846-A4263C4FC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605"/>
          <a:stretch/>
        </p:blipFill>
        <p:spPr>
          <a:xfrm>
            <a:off x="6096000" y="5678322"/>
            <a:ext cx="4584700" cy="11796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D033359-D07C-B14B-96EB-4E14390FCD31}"/>
              </a:ext>
            </a:extLst>
          </p:cNvPr>
          <p:cNvSpPr txBox="1"/>
          <p:nvPr/>
        </p:nvSpPr>
        <p:spPr>
          <a:xfrm>
            <a:off x="5997975" y="729042"/>
            <a:ext cx="6096000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2649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MELHORIA DA CIRCULAÇÃO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AÇÃO: Definição dos locais para implantação e/ou remanejamento de áreas de estacionamento, rotativo ou não, considerando as áreas indicadas.</a:t>
            </a:r>
          </a:p>
        </p:txBody>
      </p:sp>
    </p:spTree>
    <p:extLst>
      <p:ext uri="{BB962C8B-B14F-4D97-AF65-F5344CB8AC3E}">
        <p14:creationId xmlns:p14="http://schemas.microsoft.com/office/powerpoint/2010/main" val="70551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CDE0383-C7A5-AD46-A61B-5A77D789CB57}"/>
              </a:ext>
            </a:extLst>
          </p:cNvPr>
          <p:cNvSpPr txBox="1"/>
          <p:nvPr/>
        </p:nvSpPr>
        <p:spPr>
          <a:xfrm>
            <a:off x="459666" y="993030"/>
            <a:ext cx="11249734" cy="5442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Os inventários servem para embasar as demais pesquisas, criando, portanto, um trabalho de </a:t>
            </a:r>
            <a:r>
              <a:rPr lang="pt-BR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complexificação</a:t>
            </a: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 em camadas. As demais pesquisas são:</a:t>
            </a:r>
          </a:p>
          <a:p>
            <a:pPr fontAlgn="base">
              <a:lnSpc>
                <a:spcPct val="150000"/>
              </a:lnSpc>
            </a:pPr>
            <a:endParaRPr lang="pt-BR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• Pesquisa origem e destino domiciliar;</a:t>
            </a:r>
          </a:p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• Pesquisa origem e destino cargas;</a:t>
            </a:r>
          </a:p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• Pesquisa origem e destino da bilhetagem eletrônica;</a:t>
            </a:r>
          </a:p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• Pesquisas de contagens volumétricas classificada;</a:t>
            </a:r>
          </a:p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• Pesquisa na linha de contorno (CORDON LINE);</a:t>
            </a:r>
          </a:p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• Pesquisa de ocupação de veículos; </a:t>
            </a:r>
          </a:p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• Pesquisa de velocidade e retardamento;</a:t>
            </a:r>
          </a:p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• Pesquisa de entrevista com ciclista;</a:t>
            </a:r>
          </a:p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• Pesquisa de fluxo de pedestres;</a:t>
            </a:r>
          </a:p>
          <a:p>
            <a:pPr fontAlgn="base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• Pesquisa de oferta e vagas.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61B70B9-AF54-E140-9094-456520569F44}"/>
              </a:ext>
            </a:extLst>
          </p:cNvPr>
          <p:cNvSpPr txBox="1"/>
          <p:nvPr/>
        </p:nvSpPr>
        <p:spPr>
          <a:xfrm>
            <a:off x="459666" y="324732"/>
            <a:ext cx="101448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/>
            <a:r>
              <a:rPr lang="pt-BR" sz="3600" b="1" dirty="0">
                <a:solidFill>
                  <a:srgbClr val="3E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do sistema de mobilidade</a:t>
            </a:r>
          </a:p>
        </p:txBody>
      </p:sp>
    </p:spTree>
    <p:extLst>
      <p:ext uri="{BB962C8B-B14F-4D97-AF65-F5344CB8AC3E}">
        <p14:creationId xmlns:p14="http://schemas.microsoft.com/office/powerpoint/2010/main" val="3646106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07603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649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 DE MELHORIAS VIÁRIAS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00681" y="961689"/>
            <a:ext cx="10354619" cy="5765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2649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MELHORIA DA CIRCULAÇÃO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Ação de coordenação e acompanhamento de melhorias viárias, no geral, considerando, especialmente, a análise expedita dos pontos críticos de acidentes para realização de projetos de intervenções.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2649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REGULAÇÃO E CONTROLE DO TRANSPORTE DE CARGA NO MUNICÍPIO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Projeto de compras pela internet: estimular a implantação de pontos de coleta e entrega de compras pela internet.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Elaboração de Plano de Logística de Cargas do Município de Pouso Alegre, em que serão definidas diretrizes e medidas para tratamento do assunto quanto à dimensões admissíveis dos veículos, peso bruto total admissível, rotas ideais, medidas de restrições de tráfego, dentre outros.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562EC4-C7A8-0B41-8782-5E7325A41873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264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40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4F4CC6B-691E-9C4F-9E0B-2961589F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61B1B8D-AEF8-5745-A373-3A27ABE12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61"/>
          <a:stretch/>
        </p:blipFill>
        <p:spPr>
          <a:xfrm>
            <a:off x="6095999" y="4211044"/>
            <a:ext cx="3708401" cy="264695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B2F22CB-2AF9-2B43-8FBF-17ED8BA7AE1F}"/>
              </a:ext>
            </a:extLst>
          </p:cNvPr>
          <p:cNvSpPr txBox="1"/>
          <p:nvPr/>
        </p:nvSpPr>
        <p:spPr>
          <a:xfrm>
            <a:off x="6096000" y="0"/>
            <a:ext cx="6096000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  <a:endParaRPr lang="pt-BR" sz="1600" dirty="0">
              <a:solidFill>
                <a:srgbClr val="2649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REGULAÇÃO E CONTROLE DO TRANSPORTE DE CARGA NO MUNICÍPIO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AÇÃO: Projeto de melhoria das operações de carga e descarga: promover melhorias nas condições de realização das cargas e descargas, com revisão da quantidade de vagas destinadas, adequação do regulamento e aumento da fiscalização, considerando os principais polos g</a:t>
            </a: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eradores de viagens do município.</a:t>
            </a:r>
            <a:endParaRPr lang="pt-BR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53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0CC79DD-C1CA-5F48-9199-B8137360A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1482" r="4144" b="24922"/>
          <a:stretch/>
        </p:blipFill>
        <p:spPr>
          <a:xfrm>
            <a:off x="-1" y="0"/>
            <a:ext cx="607422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95483A-4227-9240-A942-6B088528B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3" t="84089" r="30348" b="10741"/>
          <a:stretch/>
        </p:blipFill>
        <p:spPr>
          <a:xfrm>
            <a:off x="6117773" y="5550532"/>
            <a:ext cx="5058227" cy="130746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5E50D98-338B-6341-9C30-8271D834AAB9}"/>
              </a:ext>
            </a:extLst>
          </p:cNvPr>
          <p:cNvSpPr txBox="1"/>
          <p:nvPr/>
        </p:nvSpPr>
        <p:spPr>
          <a:xfrm>
            <a:off x="6096000" y="0"/>
            <a:ext cx="6096000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MELHORIAS VIÁRIAS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26494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2649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REGULAÇÃO E CONTROLE DO TRANSPORTE DE CARGA NO MUNICÍPIO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AÇÃO: Definição de rotas alternativas para o tráfego de passagem, sobretudo de caminhões, considerando a proposta dos locais para regulamentação da circulação de veículos de carga.</a:t>
            </a:r>
          </a:p>
        </p:txBody>
      </p:sp>
    </p:spTree>
    <p:extLst>
      <p:ext uri="{BB962C8B-B14F-4D97-AF65-F5344CB8AC3E}">
        <p14:creationId xmlns:p14="http://schemas.microsoft.com/office/powerpoint/2010/main" val="581153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604970"/>
            <a:ext cx="907603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649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 DE MELHORIAS VIÁRIAS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00681" y="1344925"/>
            <a:ext cx="10354619" cy="336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2649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FINANCIAMENTO DA DESCARBONIZAÇÃO DA MOBILIDADE</a:t>
            </a:r>
          </a:p>
          <a:p>
            <a:pPr>
              <a:lnSpc>
                <a:spcPct val="150000"/>
              </a:lnSpc>
              <a:defRPr/>
            </a:pPr>
            <a:endParaRPr lang="pt-BR" dirty="0">
              <a:solidFill>
                <a:srgbClr val="2649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>
              <a:lnSpc>
                <a:spcPct val="150000"/>
              </a:lnSpc>
              <a:defRPr/>
            </a:pPr>
            <a:endParaRPr lang="pt-BR" dirty="0">
              <a:solidFill>
                <a:srgbClr val="2649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Criar mecanismos para favorecer os modos ativos e a utilização de veículos elétricos.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Busca, contínua, de possibilidades de apoio técnico e financeiro externos.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562EC4-C7A8-0B41-8782-5E7325A41873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264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63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EA1DAB3-0493-BC42-B984-1DCF9E02EA6C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3E7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076038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3E745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FOMENTO AO USO DO TRANSPORTE COLETIVO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691977" y="2715672"/>
            <a:ext cx="740619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DIRETRIZES ESPECÍFICAS:</a:t>
            </a:r>
          </a:p>
          <a:p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Viabilizar economicamente o sistema de transporte. 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Modernizar e melhorar o atendimento do transporte coletivo. 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Atender e regular os demais sistemas de transporte.</a:t>
            </a:r>
          </a:p>
        </p:txBody>
      </p:sp>
    </p:spTree>
    <p:extLst>
      <p:ext uri="{BB962C8B-B14F-4D97-AF65-F5344CB8AC3E}">
        <p14:creationId xmlns:p14="http://schemas.microsoft.com/office/powerpoint/2010/main" val="3402135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3A54854-0A0B-E74A-8A1C-3E200850A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438992"/>
              </p:ext>
            </p:extLst>
          </p:nvPr>
        </p:nvGraphicFramePr>
        <p:xfrm>
          <a:off x="203060" y="300535"/>
          <a:ext cx="11785879" cy="6256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4655">
                  <a:extLst>
                    <a:ext uri="{9D8B030D-6E8A-4147-A177-3AD203B41FA5}">
                      <a16:colId xmlns:a16="http://schemas.microsoft.com/office/drawing/2014/main" val="1599503612"/>
                    </a:ext>
                  </a:extLst>
                </a:gridCol>
                <a:gridCol w="8241224">
                  <a:extLst>
                    <a:ext uri="{9D8B030D-6E8A-4147-A177-3AD203B41FA5}">
                      <a16:colId xmlns:a16="http://schemas.microsoft.com/office/drawing/2014/main" val="275004567"/>
                    </a:ext>
                  </a:extLst>
                </a:gridCol>
              </a:tblGrid>
              <a:tr h="59283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POLÍTICA DE FOMENTO AO USO DO TRANSPORTE COLETIVO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3E74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05842"/>
                  </a:ext>
                </a:extLst>
              </a:tr>
              <a:tr h="395004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3E745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PROJETOS / AÇÕES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408130880"/>
                  </a:ext>
                </a:extLst>
              </a:tr>
              <a:tr h="495382">
                <a:tc rowSpan="3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FINANCIAMENTO DO SISTEMA DE TRANSPORTE COLETIVO</a:t>
                      </a:r>
                    </a:p>
                  </a:txBody>
                  <a:tcPr marL="29807" marR="29807" marT="0" marB="0" anchor="ctr">
                    <a:solidFill>
                      <a:srgbClr val="3E745C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Busca por fontes externas e alternativas de financiamento.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732218539"/>
                  </a:ext>
                </a:extLst>
              </a:tr>
              <a:tr h="5581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Manutenção e ampliação do subsídio tarifário.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974436047"/>
                  </a:ext>
                </a:extLst>
              </a:tr>
              <a:tr h="69330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Determinação de coerência entre os preços cobrados pelos serviços de mobilidade.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8047835"/>
                  </a:ext>
                </a:extLst>
              </a:tr>
              <a:tr h="571132">
                <a:tc rowSpan="6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MODERNIZAÇÃO DO SISTEMA DE TRANSPORTE COLETIVO</a:t>
                      </a:r>
                    </a:p>
                  </a:txBody>
                  <a:tcPr marL="29807" marR="29807" marT="0" marB="0" anchor="ctr">
                    <a:solidFill>
                      <a:srgbClr val="3E745C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de melhorias do Terminal Duque de Caxias.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106590427"/>
                  </a:ext>
                </a:extLst>
              </a:tr>
              <a:tr h="65117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Implantação de Terminal de Integração Central.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04754907"/>
                  </a:ext>
                </a:extLst>
              </a:tr>
              <a:tr h="65117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Criação de cadastro </a:t>
                      </a:r>
                      <a:r>
                        <a:rPr lang="pt-BR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georreferenciado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dos pontos de embarque e desembarque.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387396553"/>
                  </a:ext>
                </a:extLst>
              </a:tr>
              <a:tr h="49958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Modernização e ampliação do sistema de bilhetagem eletrônica.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224272876"/>
                  </a:ext>
                </a:extLst>
              </a:tr>
              <a:tr h="5650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Ampliação dos instrumentos tecnológicos que integrem o controle operacional.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2785721915"/>
                  </a:ext>
                </a:extLst>
              </a:tr>
              <a:tr h="5840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Melhorias na plataforma de informação ao usuário.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967502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241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3A54854-0A0B-E74A-8A1C-3E200850A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416667"/>
              </p:ext>
            </p:extLst>
          </p:nvPr>
        </p:nvGraphicFramePr>
        <p:xfrm>
          <a:off x="203060" y="376333"/>
          <a:ext cx="11785879" cy="6105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4655">
                  <a:extLst>
                    <a:ext uri="{9D8B030D-6E8A-4147-A177-3AD203B41FA5}">
                      <a16:colId xmlns:a16="http://schemas.microsoft.com/office/drawing/2014/main" val="1599503612"/>
                    </a:ext>
                  </a:extLst>
                </a:gridCol>
                <a:gridCol w="8241224">
                  <a:extLst>
                    <a:ext uri="{9D8B030D-6E8A-4147-A177-3AD203B41FA5}">
                      <a16:colId xmlns:a16="http://schemas.microsoft.com/office/drawing/2014/main" val="275004567"/>
                    </a:ext>
                  </a:extLst>
                </a:gridCol>
              </a:tblGrid>
              <a:tr h="59283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DE FOMENTO AO USO DO TRANSPORTE COLETIVO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3E74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05842"/>
                  </a:ext>
                </a:extLst>
              </a:tr>
              <a:tr h="395004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3E745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PROJETOS / AÇÕES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408130880"/>
                  </a:ext>
                </a:extLst>
              </a:tr>
              <a:tr h="495382">
                <a:tc rowSpan="8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MELHORIAS DO SISTEMA DE TRANSPORTE PÚBLICO COLETIVO DO MUNICÍPIO</a:t>
                      </a:r>
                    </a:p>
                  </a:txBody>
                  <a:tcPr marL="29807" marR="29807" marT="0" marB="0" anchor="ctr">
                    <a:solidFill>
                      <a:srgbClr val="3E745C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Reprogramação operacional dos serviços de transporte coletivo.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732218539"/>
                  </a:ext>
                </a:extLst>
              </a:tr>
              <a:tr h="5581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Estudo de revisão das linhas do sistema.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974436047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de padronização e requalificação dos Pontos de Embarque e Desembarque.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8047835"/>
                  </a:ext>
                </a:extLst>
              </a:tr>
              <a:tr h="4448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de priorização do transporte coletivo em corredores viários.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090818178"/>
                  </a:ext>
                </a:extLst>
              </a:tr>
              <a:tr h="43248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Ações de marketing para estimular o uso do transporte coletivo.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914460276"/>
                  </a:ext>
                </a:extLst>
              </a:tr>
              <a:tr h="49427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Ações de marketing para o incentivo ao uso da bilhetagem eletrônica.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165986415"/>
                  </a:ext>
                </a:extLst>
              </a:tr>
              <a:tr h="4819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Campanha de segurança no transporte coletivo.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944720073"/>
                  </a:ext>
                </a:extLst>
              </a:tr>
              <a:tr h="54369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Capacitação, formação e treinamento contínuos dos motoristas.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77735201"/>
                  </a:ext>
                </a:extLst>
              </a:tr>
              <a:tr h="1148593"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MODERNIZAÇÃO DO SISTEMA DE TÁXI MUNICIPAL</a:t>
                      </a:r>
                    </a:p>
                  </a:txBody>
                  <a:tcPr marL="29807" marR="29807" marT="0" marB="0" anchor="ctr">
                    <a:solidFill>
                      <a:srgbClr val="3E745C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Modernização das formas de pagamento do serviço de táxi.</a:t>
                      </a:r>
                    </a:p>
                  </a:txBody>
                  <a:tcPr marL="29807" marR="29807" marT="0" marB="0" anchor="ctr"/>
                </a:tc>
                <a:extLst>
                  <a:ext uri="{0D108BD9-81ED-4DB2-BD59-A6C34878D82A}">
                    <a16:rowId xmlns:a16="http://schemas.microsoft.com/office/drawing/2014/main" val="2704194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896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7409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E7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 DE FOMENTO AO USO DO TRANSPORTE COLETIVO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00681" y="999789"/>
            <a:ext cx="10621319" cy="5765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3E7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FINANCIAMENTO DO SISTEMA DE TRANSPORTE COLETIVO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 contínua por fontes externas e alternativas de financiamento do transporte coletivo.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Manutenção e ampliação do subsídio tarifário, com à viabilizar a implantação de tarifa zero, pelo menos ao finais de semana.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Determinação de coerência entre os preços cobrados pelos serviços de mobilidade, de modo a não favorecer o transporte individual motorizado em detrimento do transporte coletivo.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3E7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MODERNIZAÇÃO DO SISTEMA DE TRANSPORTE COLETIVO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Projeto de melhorias do Terminal Duque de Caxias: elaborar proposta para melhorar a operação, as condições de conforto e segurança, e modernizar o terminal.</a:t>
            </a: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Criação de cadastro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georreferenciado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dos pontos de embarque e desembarque de passageiros (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com previsão de rotina de atualização constante.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3483F5-53A7-824E-80A4-AF79DF72C3A6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3E7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153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725EB54-AB84-7246-BFBD-6DF2E9300F4F}"/>
              </a:ext>
            </a:extLst>
          </p:cNvPr>
          <p:cNvSpPr txBox="1"/>
          <p:nvPr/>
        </p:nvSpPr>
        <p:spPr>
          <a:xfrm>
            <a:off x="7233821" y="1674826"/>
            <a:ext cx="4958179" cy="300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3E745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FOMENTO AO USO DO TRANSPORTE COLETIVO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3E745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3E745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MODERNIZAÇÃO DO SISTEMA DE TRANSPORTE COLETIVO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3E745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Implantação de Terminal de Integração Central.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B18811F-3FC5-9447-8CE2-EAA9367E74B8}"/>
              </a:ext>
            </a:extLst>
          </p:cNvPr>
          <p:cNvGrpSpPr/>
          <p:nvPr/>
        </p:nvGrpSpPr>
        <p:grpSpPr>
          <a:xfrm>
            <a:off x="0" y="0"/>
            <a:ext cx="7233821" cy="6858000"/>
            <a:chOff x="0" y="0"/>
            <a:chExt cx="7233821" cy="6858000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CD81E77-1817-7B48-8CCE-D9B39ABA1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7233821" cy="68580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2B01B0-4714-3742-81C7-171299376CE3}"/>
                </a:ext>
              </a:extLst>
            </p:cNvPr>
            <p:cNvSpPr/>
            <p:nvPr/>
          </p:nvSpPr>
          <p:spPr>
            <a:xfrm rot="20083119">
              <a:off x="1709736" y="2426099"/>
              <a:ext cx="3304798" cy="2005802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577596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7409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E7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 DE FOMENTO AO USO DO TRANSPORTE COLETIVO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00681" y="1050589"/>
            <a:ext cx="11561119" cy="5811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solidFill>
                  <a:srgbClr val="3E7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DE MODERNIZAÇÃO DO SISTEMA DE TRANSPORTE COLETIVO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Modernização e ampliação do sistema de bilhetagem eletrônica existente no município.</a:t>
            </a: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Ampliação dos instrumentos tecnológicos que integrem o controle operacional através do            rastreamento da frota.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Melhorias na plataforma de informação ao usuário.</a:t>
            </a: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3E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MELHORIAS DO SISTEMA DE TRANSPORTE PÚBLICO COLETIVO DO MUNICÍPIO</a:t>
            </a:r>
          </a:p>
          <a:p>
            <a:pPr>
              <a:lnSpc>
                <a:spcPct val="150000"/>
              </a:lnSpc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Reprogramação operacional dos serviços de transporte coletivo no curto prazo.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Estudo de revisão das linhas do sistema com proposição de nova rede, considerando a filosofia operacional da rede de transporte coletivo proposta, para o longo prazo.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Projeto de padronização e requalificação dos Pontos de Embarque e Desembarque.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3483F5-53A7-824E-80A4-AF79DF72C3A6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3E7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40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>
            <a:extLst>
              <a:ext uri="{FF2B5EF4-FFF2-40B4-BE49-F238E27FC236}">
                <a16:creationId xmlns:a16="http://schemas.microsoft.com/office/drawing/2014/main" id="{EFD4D388-20C5-9E5D-0CDD-6870A219B7CF}"/>
              </a:ext>
            </a:extLst>
          </p:cNvPr>
          <p:cNvSpPr txBox="1"/>
          <p:nvPr/>
        </p:nvSpPr>
        <p:spPr>
          <a:xfrm>
            <a:off x="696523" y="197732"/>
            <a:ext cx="101448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/>
            <a:r>
              <a:rPr lang="pt-BR" sz="3600" b="1" dirty="0">
                <a:solidFill>
                  <a:srgbClr val="3E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Gerais da Mobilidade Urbana de Pouso Alegre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BA789CA-4249-B745-9A07-A6FC7032D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6" y="1857467"/>
            <a:ext cx="7437203" cy="42799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C00C16E-FC9C-3248-AA2C-E58D68FA9453}"/>
              </a:ext>
            </a:extLst>
          </p:cNvPr>
          <p:cNvSpPr txBox="1"/>
          <p:nvPr/>
        </p:nvSpPr>
        <p:spPr>
          <a:xfrm>
            <a:off x="459666" y="171346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Divisão modal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4C40230-15FF-C146-804D-7944271647CA}"/>
              </a:ext>
            </a:extLst>
          </p:cNvPr>
          <p:cNvSpPr/>
          <p:nvPr/>
        </p:nvSpPr>
        <p:spPr>
          <a:xfrm>
            <a:off x="4058376" y="6137367"/>
            <a:ext cx="34211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"/>
              </a:spcBef>
              <a:spcAft>
                <a:spcPts val="0"/>
              </a:spcAft>
            </a:pPr>
            <a:r>
              <a:rPr lang="pt-BR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Pesquisa Origem e Destino Domiciliar, 2022.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CE5017-08E4-9A02-578F-1F2B76CA5BA8}"/>
              </a:ext>
            </a:extLst>
          </p:cNvPr>
          <p:cNvSpPr txBox="1"/>
          <p:nvPr/>
        </p:nvSpPr>
        <p:spPr>
          <a:xfrm>
            <a:off x="8325852" y="2946552"/>
            <a:ext cx="3673642" cy="2101729"/>
          </a:xfrm>
          <a:prstGeom prst="rect">
            <a:avLst/>
          </a:prstGeom>
          <a:solidFill>
            <a:srgbClr val="96CDA4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TOTAIS POR MODO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Transporte Individual: 36,0 %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Transporte Coletivo: 26,4 %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Transporte Ativo: 35,9 %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 Individual: 1,7 % </a:t>
            </a:r>
          </a:p>
        </p:txBody>
      </p:sp>
    </p:spTree>
    <p:extLst>
      <p:ext uri="{BB962C8B-B14F-4D97-AF65-F5344CB8AC3E}">
        <p14:creationId xmlns:p14="http://schemas.microsoft.com/office/powerpoint/2010/main" val="2163916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7409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E7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 DE FOMENTO AO USO DO TRANSPORTE COLETIVO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00681" y="860089"/>
            <a:ext cx="11561119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3E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MELHORIAS DO SISTEMA DE TRANSPORTE PÚBLICO COLETIVO                                   DO MUNICÍPIO</a:t>
            </a:r>
          </a:p>
          <a:p>
            <a:pPr>
              <a:lnSpc>
                <a:spcPct val="150000"/>
              </a:lnSpc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Elaboração de ações de marketing para estimular o uso do transporte coletivo, com                     programação visual, marca e informações pertinentes.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Elaboração de ações de marketing para o incentivo ao uso da bilhetagem eletrônica, com programação visual, marca e informações pertinentes.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Lançamento de campanha de segurança no transporte coletivo focada nas mulheres e no combate ao assédio.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Capacitação, formação e treinamento contínuos dos motoristas do sistema de transporte coletivo.</a:t>
            </a:r>
          </a:p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3E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MODERNIZAÇÃO DO SISTEMA DE TÁXI MUNICIPAL</a:t>
            </a:r>
          </a:p>
          <a:p>
            <a:pPr>
              <a:lnSpc>
                <a:spcPct val="150000"/>
              </a:lnSpc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Modernização das formas de pagamento do serviço de táxi, adaptando tanto quanto possível à realidade municipal, o conceito de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Maas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(Mobilidade como Serviço).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3483F5-53A7-824E-80A4-AF79DF72C3A6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3E7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299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AD7C00-EA0D-FC49-903D-26D156EC0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170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9CB057-EF48-1141-8A56-A661967225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5328" y="5293589"/>
            <a:ext cx="3008672" cy="15581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F455849-CBCD-5041-A84A-9C076DFC19C4}"/>
              </a:ext>
            </a:extLst>
          </p:cNvPr>
          <p:cNvSpPr txBox="1"/>
          <p:nvPr/>
        </p:nvSpPr>
        <p:spPr>
          <a:xfrm>
            <a:off x="6096000" y="1"/>
            <a:ext cx="6096000" cy="540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3E745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FOMENTO AO USO DO TRANSPORTE COLETIVO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3E745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MELHORIAS DO SISTEMA DE TRANSPORTE PÚBLICO COLETIVO DO MUNICÍPIO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de priorização do transporte coletivo em corredores viários contemplando: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A definição de vias para priorização da circulação do transporte coletivo, indicadas no Mapa Vias para priorização da circulação do transporte coletivo;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Utilização de soluções </a:t>
            </a:r>
            <a:r>
              <a:rPr lang="pt-BR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projetuais</a:t>
            </a:r>
            <a:r>
              <a:rPr lang="pt-BR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faixas exclusivas à direita junto ao meio fio, faixas segregadas à esquerda junto ao canteiro central, quando existente, pistas ou vias exclusivas, no que couber;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No caso de operação dos ônibus com o tráfego compartilhado poderão também ser propostos dispositivos viários do tipo “baia” ou sinalização específica que melhorem o desempenho do corredor, nas imediações dos pontos de parada mais carregados.</a:t>
            </a:r>
          </a:p>
        </p:txBody>
      </p:sp>
    </p:spTree>
    <p:extLst>
      <p:ext uri="{BB962C8B-B14F-4D97-AF65-F5344CB8AC3E}">
        <p14:creationId xmlns:p14="http://schemas.microsoft.com/office/powerpoint/2010/main" val="1490979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EA1DAB3-0493-BC42-B984-1DCF9E02EA6C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001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07603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PROMOÇÃO DA MOBILIDADE 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691977" y="2715672"/>
            <a:ext cx="74815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DIRETRIZES ESPECÍFICAS:</a:t>
            </a:r>
          </a:p>
          <a:p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Induzir a </a:t>
            </a:r>
            <a:r>
              <a:rPr lang="pt-B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caminhabilidade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toda a cidade e na área central.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Induzir a utilização no modo </a:t>
            </a:r>
            <a:r>
              <a:rPr lang="pt-B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cicloviário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55887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3A54854-0A0B-E74A-8A1C-3E200850A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35030"/>
              </p:ext>
            </p:extLst>
          </p:nvPr>
        </p:nvGraphicFramePr>
        <p:xfrm>
          <a:off x="203060" y="78866"/>
          <a:ext cx="11785879" cy="6700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4655">
                  <a:extLst>
                    <a:ext uri="{9D8B030D-6E8A-4147-A177-3AD203B41FA5}">
                      <a16:colId xmlns:a16="http://schemas.microsoft.com/office/drawing/2014/main" val="1599503612"/>
                    </a:ext>
                  </a:extLst>
                </a:gridCol>
                <a:gridCol w="8241224">
                  <a:extLst>
                    <a:ext uri="{9D8B030D-6E8A-4147-A177-3AD203B41FA5}">
                      <a16:colId xmlns:a16="http://schemas.microsoft.com/office/drawing/2014/main" val="275004567"/>
                    </a:ext>
                  </a:extLst>
                </a:gridCol>
              </a:tblGrid>
              <a:tr h="59283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DE PROMOÇÃO DA MOBILIDADE ATIVA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0018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05842"/>
                  </a:ext>
                </a:extLst>
              </a:tr>
              <a:tr h="395004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001848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PROJETOS / AÇÕES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408130880"/>
                  </a:ext>
                </a:extLst>
              </a:tr>
              <a:tr h="495382">
                <a:tc rowSpan="4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CAMINHAR MELHOR</a:t>
                      </a:r>
                    </a:p>
                  </a:txBody>
                  <a:tcPr marL="29807" marR="29807" marT="0" marB="0" anchor="ctr">
                    <a:solidFill>
                      <a:srgbClr val="001848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Rede de </a:t>
                      </a:r>
                      <a:r>
                        <a:rPr lang="pt-BR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Caminhabilidade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732218539"/>
                  </a:ext>
                </a:extLst>
              </a:tr>
              <a:tr h="5581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Travessias Seguras.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974436047"/>
                  </a:ext>
                </a:extLst>
              </a:tr>
              <a:tr h="46995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Boas Práticas nas calçadas.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8047835"/>
                  </a:ext>
                </a:extLst>
              </a:tr>
              <a:tr h="4448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Projetos e ações para pessoas com dificuldade de locomoção.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090818178"/>
                  </a:ext>
                </a:extLst>
              </a:tr>
              <a:tr h="518984">
                <a:tc rowSpan="4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PEDALAR MAIS</a:t>
                      </a:r>
                    </a:p>
                  </a:txBody>
                  <a:tcPr marL="29807" marR="29807" marT="0" marB="0" anchor="ctr">
                    <a:solidFill>
                      <a:srgbClr val="001848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Rede </a:t>
                      </a:r>
                      <a:r>
                        <a:rPr lang="pt-BR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Cicloviária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2704194523"/>
                  </a:ext>
                </a:extLst>
              </a:tr>
              <a:tr h="568411">
                <a:tc vMerge="1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7" marR="2980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Ação de integração das bicicletas com o transporte coletivo.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12020827"/>
                  </a:ext>
                </a:extLst>
              </a:tr>
              <a:tr h="580767">
                <a:tc vMerge="1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7" marR="2980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Ação de articulação social dos ciclistas.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2319253720"/>
                  </a:ext>
                </a:extLst>
              </a:tr>
              <a:tr h="518984">
                <a:tc vMerge="1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7" marR="2980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Projeto Estacione sua </a:t>
                      </a:r>
                      <a:r>
                        <a:rPr lang="pt-BR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bike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345237405"/>
                  </a:ext>
                </a:extLst>
              </a:tr>
              <a:tr h="518984">
                <a:tc rowSpan="3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PACIFICAÇÃO DO TRÂNSITO</a:t>
                      </a:r>
                    </a:p>
                  </a:txBody>
                  <a:tcPr marL="29807" marR="29807" marT="0" marB="0" anchor="ctr">
                    <a:solidFill>
                      <a:srgbClr val="001848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Estabelecimento de projeto permanente da educação para mobilidade.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700379539"/>
                  </a:ext>
                </a:extLst>
              </a:tr>
              <a:tr h="518984">
                <a:tc vMerge="1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7" marR="2980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Estabelecer as velocidades máximas permitidas.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162963884"/>
                  </a:ext>
                </a:extLst>
              </a:tr>
              <a:tr h="518984">
                <a:tc vMerge="1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7" marR="2980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Implantação de Zonas 30 e de estratégias de moderação de tráfego.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662727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838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40D5655-95FE-DD45-86B5-FFC7F2BAE7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21894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A579ED-C86A-1B46-86FF-7730BAB29B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752"/>
          <a:stretch/>
        </p:blipFill>
        <p:spPr>
          <a:xfrm>
            <a:off x="7218948" y="5478379"/>
            <a:ext cx="5232762" cy="12192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A86A7F8-4996-E147-B488-245BBFBE498D}"/>
              </a:ext>
            </a:extLst>
          </p:cNvPr>
          <p:cNvSpPr txBox="1"/>
          <p:nvPr/>
        </p:nvSpPr>
        <p:spPr>
          <a:xfrm>
            <a:off x="7218948" y="0"/>
            <a:ext cx="4860757" cy="300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PROMOÇÃO DA MOBILIDADE ATIVA</a:t>
            </a:r>
          </a:p>
          <a:p>
            <a:pPr>
              <a:lnSpc>
                <a:spcPct val="150000"/>
              </a:lnSpc>
            </a:pPr>
            <a:endParaRPr lang="pt-BR" sz="1600" b="1" dirty="0">
              <a:solidFill>
                <a:srgbClr val="0017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CAMINHAR MELHOR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17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Rede de </a:t>
            </a:r>
            <a:r>
              <a:rPr lang="pt-BR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Caminhabilidade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Regulamentação da Rede de </a:t>
            </a:r>
            <a:r>
              <a:rPr lang="pt-BR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Caminhabilidade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proposta no Mapa Rede de </a:t>
            </a:r>
            <a:r>
              <a:rPr lang="pt-BR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Caminhabilidade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210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792EEDA-DA5C-7941-8257-71AA53358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55832" cy="68579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31EA743-6069-5F4A-9755-71EEC66CE3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988"/>
          <a:stretch/>
        </p:blipFill>
        <p:spPr>
          <a:xfrm>
            <a:off x="7844588" y="6324600"/>
            <a:ext cx="3978444" cy="5334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5DFE3BC-6E1F-4F49-BD2E-64A4FAD58C2F}"/>
              </a:ext>
            </a:extLst>
          </p:cNvPr>
          <p:cNvSpPr txBox="1"/>
          <p:nvPr/>
        </p:nvSpPr>
        <p:spPr>
          <a:xfrm>
            <a:off x="7555832" y="1"/>
            <a:ext cx="4636168" cy="5217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PROMOÇÃO DA MOBILIDADE ATIVA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17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CAMINHAR MELHOR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17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Rede de </a:t>
            </a:r>
            <a:r>
              <a:rPr lang="pt-BR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Caminhabilidade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Adotar medidas de prioridade à circulação dos pedestres, com melhorias das calçadas e travessias de pedestres, garantindo as condições de acessibilidade e segurança, podendo ser adotadas soluções </a:t>
            </a:r>
            <a:r>
              <a:rPr lang="pt-BR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projetuais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moderação do trânsito, com intervenções prioritárias nas Zonas Caminhar Melhor indicadas no Mapa Zonas Caminhar Melhor.</a:t>
            </a:r>
          </a:p>
        </p:txBody>
      </p:sp>
    </p:spTree>
    <p:extLst>
      <p:ext uri="{BB962C8B-B14F-4D97-AF65-F5344CB8AC3E}">
        <p14:creationId xmlns:p14="http://schemas.microsoft.com/office/powerpoint/2010/main" val="3562937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9C795BE-8363-F841-A428-25A124AA8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8042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F20ED90-5E40-444A-BD63-5F3EE1AC9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328"/>
          <a:stretch/>
        </p:blipFill>
        <p:spPr>
          <a:xfrm>
            <a:off x="7924800" y="4826001"/>
            <a:ext cx="4411579" cy="2032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E384F5F-D503-354F-9E66-4AB9073F1F22}"/>
              </a:ext>
            </a:extLst>
          </p:cNvPr>
          <p:cNvSpPr txBox="1"/>
          <p:nvPr/>
        </p:nvSpPr>
        <p:spPr>
          <a:xfrm>
            <a:off x="7780420" y="1"/>
            <a:ext cx="4411579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PROMOÇÃO DA MOBILIDADE ATIVA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17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CAMINHAR MELHOR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17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Travessias Seguras: realizar a adequação das travessias de pedestres, garantindo as condições de acessibilidade e segurança com implantação prioritária em locais com maior ocorrência de atropelamentos.</a:t>
            </a:r>
          </a:p>
        </p:txBody>
      </p:sp>
    </p:spTree>
    <p:extLst>
      <p:ext uri="{BB962C8B-B14F-4D97-AF65-F5344CB8AC3E}">
        <p14:creationId xmlns:p14="http://schemas.microsoft.com/office/powerpoint/2010/main" val="2783367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7409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17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 DE PROMOÇÃO DA MOBILIDADE 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15440" y="1393489"/>
            <a:ext cx="11561119" cy="461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001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CAMINHAR MELHOR</a:t>
            </a:r>
          </a:p>
          <a:p>
            <a:pPr>
              <a:lnSpc>
                <a:spcPct val="150000"/>
              </a:lnSpc>
              <a:defRPr/>
            </a:pPr>
            <a:endParaRPr lang="pt-BR" dirty="0">
              <a:solidFill>
                <a:srgbClr val="0017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>
              <a:lnSpc>
                <a:spcPct val="150000"/>
              </a:lnSpc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Projeto Boas Práticas nas calçadas: Elaborar e difundir manual de padronização de calçadas e de limitações ao seu uso.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Projetos e ações para pessoas com dificuldade de locomoção, prevendo, a implantação de guias rebaixadas nas travessias, travessias especiais, eliminação dos pontos de estrangulamento nas calçadas (bancas, orelhões, postes, caixas postais, cestos de lixo etc.) e dos obstáculos (escadas, desníveis, calçamento escorregadio, estacas ou jardineiras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anti-estacionamento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poços de visitas ou caixas de inspeção mal tapados etc.).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CE555D-CD3B-FA40-8B00-412CBEE3475F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001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2848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A1FB7E-CE39-3D42-9DA0-3D5AC393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34988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DC0F45-A8BD-9345-A795-34823E943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407"/>
          <a:stretch/>
        </p:blipFill>
        <p:spPr>
          <a:xfrm>
            <a:off x="7717607" y="6413501"/>
            <a:ext cx="4767978" cy="4444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066B5B1-26A9-1642-8DEC-1873BB0C3840}"/>
              </a:ext>
            </a:extLst>
          </p:cNvPr>
          <p:cNvSpPr txBox="1"/>
          <p:nvPr/>
        </p:nvSpPr>
        <p:spPr>
          <a:xfrm>
            <a:off x="7234988" y="844422"/>
            <a:ext cx="4957011" cy="300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PROMOÇÃO DA MOBILIDADE ATIVA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17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PEDALAR MAIS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17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 Rede </a:t>
            </a:r>
            <a:r>
              <a:rPr lang="pt-BR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Cicloviária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Implantar a Rede </a:t>
            </a:r>
            <a:r>
              <a:rPr lang="pt-BR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Cicloviária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município, conforme indicada no Mapa Rede </a:t>
            </a:r>
            <a:r>
              <a:rPr lang="pt-BR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Cicloviária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3620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7C18242-2D8E-D642-A7C3-5D0BF1C5B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88" y="0"/>
            <a:ext cx="10196212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FCBDDAF-833A-CA48-9D79-CF6DEBE6DC74}"/>
              </a:ext>
            </a:extLst>
          </p:cNvPr>
          <p:cNvSpPr txBox="1"/>
          <p:nvPr/>
        </p:nvSpPr>
        <p:spPr>
          <a:xfrm>
            <a:off x="0" y="5307568"/>
            <a:ext cx="4204997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Exemplo de ciclovia segregada em Recife</a:t>
            </a:r>
          </a:p>
        </p:txBody>
      </p:sp>
    </p:spTree>
    <p:extLst>
      <p:ext uri="{BB962C8B-B14F-4D97-AF65-F5344CB8AC3E}">
        <p14:creationId xmlns:p14="http://schemas.microsoft.com/office/powerpoint/2010/main" val="3320790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124A75C-031C-3242-881C-263B5070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2" y="1961635"/>
            <a:ext cx="7497976" cy="436296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EB836D7-A782-B641-AEC2-45B0BD21E66A}"/>
              </a:ext>
            </a:extLst>
          </p:cNvPr>
          <p:cNvSpPr txBox="1"/>
          <p:nvPr/>
        </p:nvSpPr>
        <p:spPr>
          <a:xfrm>
            <a:off x="459666" y="1421368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Destino das viagens com origem em casa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CEA6F15-944E-604D-BAEC-0D2B47959BA1}"/>
              </a:ext>
            </a:extLst>
          </p:cNvPr>
          <p:cNvSpPr/>
          <p:nvPr/>
        </p:nvSpPr>
        <p:spPr>
          <a:xfrm>
            <a:off x="4309235" y="6170427"/>
            <a:ext cx="34211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"/>
              </a:spcBef>
              <a:spcAft>
                <a:spcPts val="0"/>
              </a:spcAft>
            </a:pPr>
            <a:r>
              <a:rPr lang="pt-BR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Pesquisa Origem e Destino Domiciliar, 2022.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2EF55C4-579E-9C4C-9E97-19BEB515A15F}"/>
              </a:ext>
            </a:extLst>
          </p:cNvPr>
          <p:cNvSpPr txBox="1"/>
          <p:nvPr/>
        </p:nvSpPr>
        <p:spPr>
          <a:xfrm>
            <a:off x="696523" y="197732"/>
            <a:ext cx="101448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/>
            <a:r>
              <a:rPr lang="pt-BR" sz="3600" b="1" dirty="0">
                <a:solidFill>
                  <a:srgbClr val="3E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Gerais da Mobilidade Urbana de Pouso Alegre</a:t>
            </a:r>
          </a:p>
        </p:txBody>
      </p:sp>
    </p:spTree>
    <p:extLst>
      <p:ext uri="{BB962C8B-B14F-4D97-AF65-F5344CB8AC3E}">
        <p14:creationId xmlns:p14="http://schemas.microsoft.com/office/powerpoint/2010/main" val="3463511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7409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17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 DE PROMOÇÃO DA MOBILIDADE 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15440" y="1393489"/>
            <a:ext cx="11561119" cy="461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001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PEDALAR MAIS</a:t>
            </a:r>
          </a:p>
          <a:p>
            <a:pPr>
              <a:lnSpc>
                <a:spcPct val="150000"/>
              </a:lnSpc>
              <a:defRPr/>
            </a:pPr>
            <a:endParaRPr lang="pt-BR" dirty="0">
              <a:solidFill>
                <a:srgbClr val="0017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>
              <a:lnSpc>
                <a:spcPct val="150000"/>
              </a:lnSpc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Ação de integração das bicicletas com o transporte coletivo: Implantar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bicicletários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paraciclos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seguros nas estações, pontos de parada e em pontos de maior demanda.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Ação de articulação social dos ciclistas: Estimular o associativismo não governamental de ciclistas.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Projeto Estacione sua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bike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: Criar estímulos e dar diretrizes de implantação para que os comerciantes tenham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bicicletário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paraciclos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em seus estabelecimentos.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CE555D-CD3B-FA40-8B00-412CBEE3475F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001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67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54E24B0-7369-F343-A840-194297D57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40557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B7F3631-74CB-2749-B7C3-06728E75E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84"/>
          <a:stretch/>
        </p:blipFill>
        <p:spPr>
          <a:xfrm>
            <a:off x="7230205" y="4527591"/>
            <a:ext cx="4961795" cy="233040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35EAE35-3014-7E43-8933-24C4D8292F3F}"/>
              </a:ext>
            </a:extLst>
          </p:cNvPr>
          <p:cNvSpPr txBox="1"/>
          <p:nvPr/>
        </p:nvSpPr>
        <p:spPr>
          <a:xfrm>
            <a:off x="7140557" y="623865"/>
            <a:ext cx="4961796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PROMOÇÃO DA MOBILIDADE ATIVA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17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017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PACIFICAÇÃO DO TRÂNSITO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17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Projetos de Zonas 30 e implantação de estratégias de moderação de tráfego, com implantação prioritária nos locais a serem indicados no detalhamento dessa </a:t>
            </a: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proposta.</a:t>
            </a:r>
            <a:endParaRPr lang="pt-BR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811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D0EC29-0EA1-4E4A-8FDB-80C52C83E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52" y="0"/>
            <a:ext cx="782834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B4B98B9-56F8-EF46-91C1-C1850944B6EC}"/>
              </a:ext>
            </a:extLst>
          </p:cNvPr>
          <p:cNvSpPr txBox="1"/>
          <p:nvPr/>
        </p:nvSpPr>
        <p:spPr>
          <a:xfrm>
            <a:off x="0" y="5307568"/>
            <a:ext cx="5937266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Exemplo de identidade visual de Zona 30 no Rio de Janeiro</a:t>
            </a:r>
          </a:p>
        </p:txBody>
      </p:sp>
    </p:spTree>
    <p:extLst>
      <p:ext uri="{BB962C8B-B14F-4D97-AF65-F5344CB8AC3E}">
        <p14:creationId xmlns:p14="http://schemas.microsoft.com/office/powerpoint/2010/main" val="1205737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7409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17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POLÍTICA DE PROMOÇÃO DA MOBILIDADE ATIVA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15440" y="1393489"/>
            <a:ext cx="11561119" cy="378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001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PACIFICAÇÃO DO TRÂNSITO</a:t>
            </a:r>
          </a:p>
          <a:p>
            <a:pPr>
              <a:lnSpc>
                <a:spcPct val="150000"/>
              </a:lnSpc>
              <a:defRPr/>
            </a:pPr>
            <a:endParaRPr lang="pt-BR" dirty="0">
              <a:solidFill>
                <a:srgbClr val="0017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>
              <a:lnSpc>
                <a:spcPct val="150000"/>
              </a:lnSpc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Estabelecimento de projeto permanente da educação para mobilidade em Pouso Alegre.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Estabelecer as velocidades máximas permitidas nas vias.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CE555D-CD3B-FA40-8B00-412CBEE3475F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001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4362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EA1DAB3-0493-BC42-B984-1DCF9E02EA6C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96C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07603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96CDA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POLÍTICA DE GESTÃO DE TRÂNSITO E TRANSPORTE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674047" y="3027405"/>
            <a:ext cx="99806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DIRETRIZES ESPECÍFICAS:</a:t>
            </a:r>
          </a:p>
          <a:p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Assegurar a qualidade e adequação do órgão gestor.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Possibilitar a contínua capacitação e qualificação profissional dos agentes públicos.</a:t>
            </a:r>
          </a:p>
        </p:txBody>
      </p:sp>
    </p:spTree>
    <p:extLst>
      <p:ext uri="{BB962C8B-B14F-4D97-AF65-F5344CB8AC3E}">
        <p14:creationId xmlns:p14="http://schemas.microsoft.com/office/powerpoint/2010/main" val="1314836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3A54854-0A0B-E74A-8A1C-3E200850A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931721"/>
              </p:ext>
            </p:extLst>
          </p:nvPr>
        </p:nvGraphicFramePr>
        <p:xfrm>
          <a:off x="203060" y="826649"/>
          <a:ext cx="11785879" cy="5204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4655">
                  <a:extLst>
                    <a:ext uri="{9D8B030D-6E8A-4147-A177-3AD203B41FA5}">
                      <a16:colId xmlns:a16="http://schemas.microsoft.com/office/drawing/2014/main" val="1599503612"/>
                    </a:ext>
                  </a:extLst>
                </a:gridCol>
                <a:gridCol w="8241224">
                  <a:extLst>
                    <a:ext uri="{9D8B030D-6E8A-4147-A177-3AD203B41FA5}">
                      <a16:colId xmlns:a16="http://schemas.microsoft.com/office/drawing/2014/main" val="275004567"/>
                    </a:ext>
                  </a:extLst>
                </a:gridCol>
              </a:tblGrid>
              <a:tr h="592832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POLÍTICA DE GESTÃO DE TRÂNSITO E TRANSPORTE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96CD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05842"/>
                  </a:ext>
                </a:extLst>
              </a:tr>
              <a:tr h="395004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>
                    <a:solidFill>
                      <a:srgbClr val="96CDA4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PROJETOS / AÇÕES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408130880"/>
                  </a:ext>
                </a:extLst>
              </a:tr>
              <a:tr h="495382">
                <a:tc rowSpan="2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EDUCAÇÃO PARA A MOBILIDADE URBANA</a:t>
                      </a:r>
                    </a:p>
                  </a:txBody>
                  <a:tcPr marL="29807" marR="29807" marT="0" marB="0" anchor="ctr">
                    <a:solidFill>
                      <a:srgbClr val="96CDA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Educação para o Trânsito.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732218539"/>
                  </a:ext>
                </a:extLst>
              </a:tr>
              <a:tr h="5581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Capacitação e o engajamento da sociedade nas ações.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974436047"/>
                  </a:ext>
                </a:extLst>
              </a:tr>
              <a:tr h="518984">
                <a:tc rowSpan="2"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DA MOBILIDADE URBANA INTELIGENTE</a:t>
                      </a:r>
                    </a:p>
                  </a:txBody>
                  <a:tcPr marL="29807" marR="29807" marT="0" marB="0" anchor="ctr">
                    <a:solidFill>
                      <a:srgbClr val="96CDA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Criação de estrutura de Gestão do Plano de Mobilidade.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2704194523"/>
                  </a:ext>
                </a:extLst>
              </a:tr>
              <a:tr h="568411">
                <a:tc vMerge="1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7" marR="2980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Implantação de sistema de informação para mobilidade urbana.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12020827"/>
                  </a:ext>
                </a:extLst>
              </a:tr>
              <a:tr h="518984">
                <a:tc rowSpan="4"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PROGRAMA DE REESTRUTURAÇÃO DO ÓRGÃO GESTOR</a:t>
                      </a:r>
                    </a:p>
                  </a:txBody>
                  <a:tcPr marL="29807" marR="29807" marT="0" marB="0" anchor="ctr">
                    <a:solidFill>
                      <a:srgbClr val="96CDA4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Alterações na estrutura do órgão gestor.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1700379539"/>
                  </a:ext>
                </a:extLst>
              </a:tr>
              <a:tr h="518984">
                <a:tc vMerge="1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7" marR="2980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Dimensionamento prévio de equipes técnicas.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3162963884"/>
                  </a:ext>
                </a:extLst>
              </a:tr>
              <a:tr h="51898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Qualificação dos servidores.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4049152956"/>
                  </a:ext>
                </a:extLst>
              </a:tr>
              <a:tr h="518984">
                <a:tc vMerge="1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t-B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07" marR="29807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Cursos de capacitação para os diferentes atores do órgão gestor.</a:t>
                      </a:r>
                    </a:p>
                  </a:txBody>
                  <a:tcPr marL="29807" marR="29807" marT="0" marB="0"/>
                </a:tc>
                <a:extLst>
                  <a:ext uri="{0D108BD9-81ED-4DB2-BD59-A6C34878D82A}">
                    <a16:rowId xmlns:a16="http://schemas.microsoft.com/office/drawing/2014/main" val="662727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8195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7409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96CD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POLÍTICA DE GESTÃO DE TRÂNSITO E TRANSPORTE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28140" y="949250"/>
            <a:ext cx="11561119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96C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EDUCAÇÃO PARA A MOBILIDADE URBANA</a:t>
            </a:r>
            <a:endParaRPr lang="pt-BR" dirty="0">
              <a:solidFill>
                <a:srgbClr val="0017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Desenvolvimento do Programa de Educação para o Trânsito, campanhas e ações                           específicas, ações em conjunto com a área educacional.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Criação de campanhas para a capacitação e o engajamento da sociedade nas ações e discussões    relativas à mobilidade urbana.</a:t>
            </a:r>
          </a:p>
          <a:p>
            <a:pPr>
              <a:lnSpc>
                <a:spcPct val="150000"/>
              </a:lnSpc>
              <a:defRPr/>
            </a:pPr>
            <a:endParaRPr lang="pt-BR" dirty="0">
              <a:solidFill>
                <a:srgbClr val="96C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96C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DA MOBILIDADE URBANA INTELIGENTE</a:t>
            </a:r>
          </a:p>
          <a:p>
            <a:pPr>
              <a:lnSpc>
                <a:spcPct val="150000"/>
              </a:lnSpc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Criação de estrutura de Gestão do Plano de Mobilidade e seus resultados, com definição de          indicadores e criação do Observatório Municipal da Mobilidade urbana, com reuniões periódicas para acompanhamento do Plano de Mobilidade do município.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Implantação de sistema de informação para mobilidade urbana, com definição de indicadores.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74A020-7917-4446-9E2D-495854C2D940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96C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723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58F1D1-BB19-6A47-AF2C-3EE1A12F0816}"/>
              </a:ext>
            </a:extLst>
          </p:cNvPr>
          <p:cNvSpPr txBox="1"/>
          <p:nvPr/>
        </p:nvSpPr>
        <p:spPr>
          <a:xfrm>
            <a:off x="0" y="221734"/>
            <a:ext cx="97409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96CD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POLÍTICA DE GESTÃO DE TRÂNSITO E TRANSPORTE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ECB8D5-140E-6647-9F14-84DC0DEEC136}"/>
              </a:ext>
            </a:extLst>
          </p:cNvPr>
          <p:cNvSpPr txBox="1"/>
          <p:nvPr/>
        </p:nvSpPr>
        <p:spPr>
          <a:xfrm>
            <a:off x="315440" y="1393489"/>
            <a:ext cx="11561119" cy="336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dirty="0">
                <a:solidFill>
                  <a:srgbClr val="96C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REESTRUTURAÇÃO DO ÓRGÃO GESTOR</a:t>
            </a:r>
          </a:p>
          <a:p>
            <a:pPr>
              <a:lnSpc>
                <a:spcPct val="150000"/>
              </a:lnSpc>
              <a:defRPr/>
            </a:pPr>
            <a:endParaRPr lang="pt-BR" dirty="0">
              <a:solidFill>
                <a:srgbClr val="96C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PROJETOS/AÇÕES</a:t>
            </a:r>
          </a:p>
          <a:p>
            <a:pPr>
              <a:lnSpc>
                <a:spcPct val="150000"/>
              </a:lnSpc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Proposição de alterações na estrutura do órgão gestor.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Realização de dimensionamento prévio de equipes técnicas e operacionais.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Qualificação dos servidores para uso das ferramentas propostas.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Cursos de capacitação para os diferentes atores do órgão gestor, focado nas áreas específicas de atuação.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74A020-7917-4446-9E2D-495854C2D940}"/>
              </a:ext>
            </a:extLst>
          </p:cNvPr>
          <p:cNvSpPr/>
          <p:nvPr/>
        </p:nvSpPr>
        <p:spPr>
          <a:xfrm>
            <a:off x="9640329" y="-1655806"/>
            <a:ext cx="5103341" cy="4683211"/>
          </a:xfrm>
          <a:prstGeom prst="ellipse">
            <a:avLst/>
          </a:prstGeom>
          <a:solidFill>
            <a:srgbClr val="96C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3592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F2B9DF1-120E-BA52-423F-044DD77130F4}"/>
              </a:ext>
            </a:extLst>
          </p:cNvPr>
          <p:cNvSpPr txBox="1"/>
          <p:nvPr/>
        </p:nvSpPr>
        <p:spPr>
          <a:xfrm>
            <a:off x="1069043" y="3514782"/>
            <a:ext cx="8347587" cy="1424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Etapa 13 - Plano de Mobilidade Urbana (Minuta do Anteprojeto d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 Lei)</a:t>
            </a:r>
          </a:p>
          <a:p>
            <a:pPr algn="l" fontAlgn="base">
              <a:lnSpc>
                <a:spcPct val="150000"/>
              </a:lnSpc>
            </a:pPr>
            <a:endParaRPr lang="pt-BR" sz="2000" b="0" i="0" dirty="0">
              <a:solidFill>
                <a:schemeClr val="accent6">
                  <a:lumMod val="75000"/>
                </a:schemeClr>
              </a:solidFill>
              <a:effectLst/>
              <a:latin typeface="Roboto" panose="02000000000000000000" pitchFamily="2" charset="0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Etapa 14 - Programa de Ação</a:t>
            </a:r>
            <a:endParaRPr lang="pt-BR" sz="2000" b="0" i="0" dirty="0">
              <a:solidFill>
                <a:schemeClr val="accent6">
                  <a:lumMod val="75000"/>
                </a:schemeClr>
              </a:solidFill>
              <a:effectLst/>
              <a:latin typeface="Roboto" panose="02000000000000000000" pitchFamily="2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BB22A52-F4E6-82FE-CE3E-1806D05D05BC}"/>
              </a:ext>
            </a:extLst>
          </p:cNvPr>
          <p:cNvGrpSpPr/>
          <p:nvPr/>
        </p:nvGrpSpPr>
        <p:grpSpPr>
          <a:xfrm>
            <a:off x="1069043" y="2132735"/>
            <a:ext cx="10382866" cy="872034"/>
            <a:chOff x="1017638" y="1563726"/>
            <a:chExt cx="10382866" cy="872034"/>
          </a:xfrm>
        </p:grpSpPr>
        <p:sp>
          <p:nvSpPr>
            <p:cNvPr id="6" name="TextBox 170">
              <a:extLst>
                <a:ext uri="{FF2B5EF4-FFF2-40B4-BE49-F238E27FC236}">
                  <a16:creationId xmlns:a16="http://schemas.microsoft.com/office/drawing/2014/main" id="{632FB0D0-3AFF-5DB5-55DD-E0A38EB9959B}"/>
                </a:ext>
              </a:extLst>
            </p:cNvPr>
            <p:cNvSpPr txBox="1"/>
            <p:nvPr/>
          </p:nvSpPr>
          <p:spPr>
            <a:xfrm>
              <a:off x="1017638" y="1709353"/>
              <a:ext cx="1799304" cy="456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b="1" dirty="0">
                  <a:solidFill>
                    <a:srgbClr val="3E745C"/>
                  </a:solidFill>
                  <a:latin typeface="Arial" panose="020B0604020202020204" pitchFamily="34" charset="0"/>
                </a:rPr>
                <a:t>DIAGNÓSTICO</a:t>
              </a:r>
              <a:endParaRPr lang="en-US" sz="1400" dirty="0">
                <a:solidFill>
                  <a:srgbClr val="3E74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Box 170">
              <a:extLst>
                <a:ext uri="{FF2B5EF4-FFF2-40B4-BE49-F238E27FC236}">
                  <a16:creationId xmlns:a16="http://schemas.microsoft.com/office/drawing/2014/main" id="{A0D4078E-0DBB-FF59-3F7A-069C20585E68}"/>
                </a:ext>
              </a:extLst>
            </p:cNvPr>
            <p:cNvSpPr txBox="1"/>
            <p:nvPr/>
          </p:nvSpPr>
          <p:spPr>
            <a:xfrm>
              <a:off x="3574021" y="1709352"/>
              <a:ext cx="1715730" cy="456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b="1" dirty="0">
                  <a:solidFill>
                    <a:srgbClr val="3E745C"/>
                  </a:solidFill>
                  <a:latin typeface="Arial" panose="020B0604020202020204" pitchFamily="34" charset="0"/>
                </a:rPr>
                <a:t>PROGNÓSTICO</a:t>
              </a:r>
              <a:endParaRPr lang="en-US" sz="1400" dirty="0">
                <a:solidFill>
                  <a:srgbClr val="3E74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Box 170">
              <a:extLst>
                <a:ext uri="{FF2B5EF4-FFF2-40B4-BE49-F238E27FC236}">
                  <a16:creationId xmlns:a16="http://schemas.microsoft.com/office/drawing/2014/main" id="{2973CB96-CAC4-73D0-D6F9-124A0EEA0E71}"/>
                </a:ext>
              </a:extLst>
            </p:cNvPr>
            <p:cNvSpPr txBox="1"/>
            <p:nvPr/>
          </p:nvSpPr>
          <p:spPr>
            <a:xfrm>
              <a:off x="6260476" y="1709352"/>
              <a:ext cx="1582996" cy="456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b="1" dirty="0">
                  <a:solidFill>
                    <a:srgbClr val="3E745C"/>
                  </a:solidFill>
                  <a:latin typeface="Arial" panose="020B0604020202020204" pitchFamily="34" charset="0"/>
                </a:rPr>
                <a:t>PROPOSTAS</a:t>
              </a:r>
              <a:endParaRPr lang="en-US" sz="1400" dirty="0">
                <a:solidFill>
                  <a:srgbClr val="3E745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Box 170">
              <a:extLst>
                <a:ext uri="{FF2B5EF4-FFF2-40B4-BE49-F238E27FC236}">
                  <a16:creationId xmlns:a16="http://schemas.microsoft.com/office/drawing/2014/main" id="{2C9D1655-DD30-BC71-4C0A-9904364E50B9}"/>
                </a:ext>
              </a:extLst>
            </p:cNvPr>
            <p:cNvSpPr txBox="1"/>
            <p:nvPr/>
          </p:nvSpPr>
          <p:spPr>
            <a:xfrm>
              <a:off x="8431160" y="1563726"/>
              <a:ext cx="2969344" cy="8720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b="1" dirty="0">
                  <a:solidFill>
                    <a:srgbClr val="3E745C"/>
                  </a:solidFill>
                  <a:latin typeface="Arial" panose="020B0604020202020204" pitchFamily="34" charset="0"/>
                </a:rPr>
                <a:t>CONSOLIDAÇÃO DO PLANO</a:t>
              </a:r>
              <a:endParaRPr lang="en-US" sz="1400" dirty="0">
                <a:solidFill>
                  <a:srgbClr val="3E745C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8" name="Conector de Seta Reta 17">
              <a:extLst>
                <a:ext uri="{FF2B5EF4-FFF2-40B4-BE49-F238E27FC236}">
                  <a16:creationId xmlns:a16="http://schemas.microsoft.com/office/drawing/2014/main" id="{25AA45DC-C066-067A-3AEE-8D49FD298795}"/>
                </a:ext>
              </a:extLst>
            </p:cNvPr>
            <p:cNvCxnSpPr>
              <a:cxnSpLocks/>
            </p:cNvCxnSpPr>
            <p:nvPr/>
          </p:nvCxnSpPr>
          <p:spPr>
            <a:xfrm>
              <a:off x="2816942" y="1999743"/>
              <a:ext cx="496529" cy="0"/>
            </a:xfrm>
            <a:prstGeom prst="straightConnector1">
              <a:avLst/>
            </a:prstGeom>
            <a:ln w="57150">
              <a:solidFill>
                <a:srgbClr val="1F3F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>
              <a:extLst>
                <a:ext uri="{FF2B5EF4-FFF2-40B4-BE49-F238E27FC236}">
                  <a16:creationId xmlns:a16="http://schemas.microsoft.com/office/drawing/2014/main" id="{BD4F7B21-76CB-B118-1FE7-42C8A700FD22}"/>
                </a:ext>
              </a:extLst>
            </p:cNvPr>
            <p:cNvCxnSpPr>
              <a:cxnSpLocks/>
            </p:cNvCxnSpPr>
            <p:nvPr/>
          </p:nvCxnSpPr>
          <p:spPr>
            <a:xfrm>
              <a:off x="5599471" y="1999743"/>
              <a:ext cx="496529" cy="0"/>
            </a:xfrm>
            <a:prstGeom prst="straightConnector1">
              <a:avLst/>
            </a:prstGeom>
            <a:ln w="57150">
              <a:solidFill>
                <a:srgbClr val="1F3F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7EAEB920-E67F-079A-5FF5-36591AC956BA}"/>
                </a:ext>
              </a:extLst>
            </p:cNvPr>
            <p:cNvCxnSpPr>
              <a:cxnSpLocks/>
            </p:cNvCxnSpPr>
            <p:nvPr/>
          </p:nvCxnSpPr>
          <p:spPr>
            <a:xfrm>
              <a:off x="7934631" y="1999743"/>
              <a:ext cx="496529" cy="0"/>
            </a:xfrm>
            <a:prstGeom prst="straightConnector1">
              <a:avLst/>
            </a:prstGeom>
            <a:ln w="57150">
              <a:solidFill>
                <a:srgbClr val="1F3F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ítulo 1">
            <a:extLst>
              <a:ext uri="{FF2B5EF4-FFF2-40B4-BE49-F238E27FC236}">
                <a16:creationId xmlns:a16="http://schemas.microsoft.com/office/drawing/2014/main" id="{3E11282C-CBB1-B493-15AD-AEB96C8A6096}"/>
              </a:ext>
            </a:extLst>
          </p:cNvPr>
          <p:cNvSpPr txBox="1">
            <a:spLocks/>
          </p:cNvSpPr>
          <p:nvPr/>
        </p:nvSpPr>
        <p:spPr>
          <a:xfrm>
            <a:off x="747250" y="927061"/>
            <a:ext cx="5513226" cy="610863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800" dirty="0">
                <a:solidFill>
                  <a:srgbClr val="3E745C"/>
                </a:solidFill>
                <a:latin typeface="Arial" panose="020B0604020202020204" pitchFamily="34" charset="0"/>
              </a:rPr>
              <a:t>Próximos Passos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C268504C-AE4C-DC22-F4A3-A7D2E0144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565" y="4545611"/>
            <a:ext cx="3478696" cy="20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997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7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3">
            <a:extLst>
              <a:ext uri="{FF2B5EF4-FFF2-40B4-BE49-F238E27FC236}">
                <a16:creationId xmlns:a16="http://schemas.microsoft.com/office/drawing/2014/main" id="{3B3493D4-FC28-4E98-B572-4DE3AD172E5A}"/>
              </a:ext>
            </a:extLst>
          </p:cNvPr>
          <p:cNvSpPr txBox="1"/>
          <p:nvPr/>
        </p:nvSpPr>
        <p:spPr>
          <a:xfrm>
            <a:off x="7114128" y="3429000"/>
            <a:ext cx="448069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96000" cy="6858001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6380B8-4BE3-463D-BEF0-3EB197E55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75" y="3460042"/>
            <a:ext cx="3478696" cy="20490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CDB78E5-29AF-42E7-9583-B1DB1F2C6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6" r="-7072"/>
          <a:stretch/>
        </p:blipFill>
        <p:spPr bwMode="auto">
          <a:xfrm>
            <a:off x="491338" y="987219"/>
            <a:ext cx="3690370" cy="1904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346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6351436A-9840-AF4E-BE3E-641E7336301A}"/>
              </a:ext>
            </a:extLst>
          </p:cNvPr>
          <p:cNvSpPr txBox="1"/>
          <p:nvPr/>
        </p:nvSpPr>
        <p:spPr>
          <a:xfrm>
            <a:off x="696523" y="197732"/>
            <a:ext cx="101448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/>
            <a:r>
              <a:rPr lang="pt-BR" sz="3600" b="1" dirty="0">
                <a:solidFill>
                  <a:srgbClr val="3E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Gerais da Mobilidade Urbana de Pouso Alegre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A4682A-C9F6-284D-8FFA-68A300D7F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2" t="1577" r="2026" b="1932"/>
          <a:stretch/>
        </p:blipFill>
        <p:spPr>
          <a:xfrm>
            <a:off x="3476024" y="2268495"/>
            <a:ext cx="7043351" cy="426308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BBFE005-712A-FE4D-92E7-6B3B120FB315}"/>
              </a:ext>
            </a:extLst>
          </p:cNvPr>
          <p:cNvSpPr txBox="1"/>
          <p:nvPr/>
        </p:nvSpPr>
        <p:spPr>
          <a:xfrm>
            <a:off x="459666" y="1713468"/>
            <a:ext cx="431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público – motivo das viagens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A02DE6C-E7E4-4641-9EC3-0777C3F3F49F}"/>
              </a:ext>
            </a:extLst>
          </p:cNvPr>
          <p:cNvSpPr/>
          <p:nvPr/>
        </p:nvSpPr>
        <p:spPr>
          <a:xfrm>
            <a:off x="5287134" y="6119627"/>
            <a:ext cx="34211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"/>
              </a:spcBef>
              <a:spcAft>
                <a:spcPts val="0"/>
              </a:spcAft>
            </a:pPr>
            <a:r>
              <a:rPr lang="pt-BR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Pesquisa Origem e Destino Domiciliar, 2022.</a:t>
            </a:r>
          </a:p>
        </p:txBody>
      </p:sp>
    </p:spTree>
    <p:extLst>
      <p:ext uri="{BB962C8B-B14F-4D97-AF65-F5344CB8AC3E}">
        <p14:creationId xmlns:p14="http://schemas.microsoft.com/office/powerpoint/2010/main" val="287416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02FCE3-FD43-AD4F-BDAA-FAC7A2808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90"/>
          <a:stretch/>
        </p:blipFill>
        <p:spPr>
          <a:xfrm>
            <a:off x="5734639" y="51252"/>
            <a:ext cx="6457361" cy="6780895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B13959CF-DA32-C54B-ACC4-899CCC00F1A6}"/>
              </a:ext>
            </a:extLst>
          </p:cNvPr>
          <p:cNvSpPr txBox="1"/>
          <p:nvPr/>
        </p:nvSpPr>
        <p:spPr>
          <a:xfrm>
            <a:off x="531365" y="2951654"/>
            <a:ext cx="454863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/>
            <a:r>
              <a:rPr lang="pt-BR" sz="3600" b="1" dirty="0">
                <a:solidFill>
                  <a:srgbClr val="3E745C"/>
                </a:solidFill>
                <a:latin typeface="Arial" panose="020B0604020202020204" pitchFamily="34" charset="0"/>
              </a:rPr>
              <a:t>Espacialização dos</a:t>
            </a:r>
          </a:p>
          <a:p>
            <a:pPr fontAlgn="base"/>
            <a:r>
              <a:rPr lang="pt-BR" sz="3600" b="1" dirty="0">
                <a:solidFill>
                  <a:srgbClr val="3E745C"/>
                </a:solidFill>
                <a:latin typeface="Arial" panose="020B0604020202020204" pitchFamily="34" charset="0"/>
              </a:rPr>
              <a:t>Acidentes</a:t>
            </a:r>
          </a:p>
        </p:txBody>
      </p:sp>
    </p:spTree>
    <p:extLst>
      <p:ext uri="{BB962C8B-B14F-4D97-AF65-F5344CB8AC3E}">
        <p14:creationId xmlns:p14="http://schemas.microsoft.com/office/powerpoint/2010/main" val="1865243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DC0FC5-729A-83F8-0CD2-122C29DA1D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51647" y="-2482673"/>
            <a:ext cx="5744240" cy="5792610"/>
          </a:xfrm>
          <a:solidFill>
            <a:srgbClr val="3E745C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EFD4D388-20C5-9E5D-0CDD-6870A219B7CF}"/>
              </a:ext>
            </a:extLst>
          </p:cNvPr>
          <p:cNvSpPr txBox="1"/>
          <p:nvPr/>
        </p:nvSpPr>
        <p:spPr>
          <a:xfrm>
            <a:off x="706801" y="607564"/>
            <a:ext cx="846191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/>
            <a:r>
              <a:rPr lang="pt-BR" sz="4000" b="1" dirty="0">
                <a:solidFill>
                  <a:srgbClr val="3E745C"/>
                </a:solidFill>
                <a:latin typeface="Arial" panose="020B0604020202020204" pitchFamily="34" charset="0"/>
              </a:rPr>
              <a:t>Objetivos Estratégicos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C58FCB0-6A0C-E441-A978-175C050F7BC6}"/>
              </a:ext>
            </a:extLst>
          </p:cNvPr>
          <p:cNvSpPr txBox="1"/>
          <p:nvPr/>
        </p:nvSpPr>
        <p:spPr>
          <a:xfrm>
            <a:off x="390730" y="1799254"/>
            <a:ext cx="10384362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Tratar a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política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uso e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ocupação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solo e de mobilidade urbana de forma integrada e como instrumento do adensamento urbano; 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Reduzir a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utilização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transporte individual motorizado (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automóvel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moto) na matriz modal;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1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Ampliar a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participação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a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́ e da bicicleta na matriz modal; 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Aumentar o uso do transporte coletivo pela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população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Reduzir a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emissão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gases de efeito estufa provenientes da mobilidade urbana; 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Promover o fortalecimento institucional em prol da mobilidade urbana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sustentável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Estruturar e melhorar as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ligações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sistema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viário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município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modo a promover melhor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conexão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entre as diferentes </a:t>
            </a:r>
            <a:r>
              <a:rPr lang="pt-B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regiões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cidade. </a:t>
            </a:r>
          </a:p>
        </p:txBody>
      </p:sp>
    </p:spTree>
    <p:extLst>
      <p:ext uri="{BB962C8B-B14F-4D97-AF65-F5344CB8AC3E}">
        <p14:creationId xmlns:p14="http://schemas.microsoft.com/office/powerpoint/2010/main" val="1896188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DC0FC5-729A-83F8-0CD2-122C29DA1D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51647" y="-2482673"/>
            <a:ext cx="5744240" cy="5792610"/>
          </a:xfrm>
          <a:solidFill>
            <a:srgbClr val="3E745C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EFD4D388-20C5-9E5D-0CDD-6870A219B7CF}"/>
              </a:ext>
            </a:extLst>
          </p:cNvPr>
          <p:cNvSpPr txBox="1"/>
          <p:nvPr/>
        </p:nvSpPr>
        <p:spPr>
          <a:xfrm>
            <a:off x="1213429" y="1006757"/>
            <a:ext cx="846191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/>
            <a:r>
              <a:rPr lang="pt-BR" sz="4000" b="1" dirty="0">
                <a:solidFill>
                  <a:srgbClr val="3E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Diretrizes Gerais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86FAAA6-B376-1942-9EE4-9E3955FFCC13}"/>
              </a:ext>
            </a:extLst>
          </p:cNvPr>
          <p:cNvSpPr txBox="1"/>
          <p:nvPr/>
        </p:nvSpPr>
        <p:spPr>
          <a:xfrm>
            <a:off x="810860" y="2328512"/>
            <a:ext cx="10384362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ntegrar a política de desenvolvimento urbano. 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riorizar os modos de transportes não motorizados sobre os motorizados.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1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riorizar os serviços de transporte público coletivo sobre o transporte individual motorizado.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Priorização de projetos de transporte público coletivo estruturadores do território.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Redobrar a preocupação com a questão ambiental.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1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815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1">
  <a:themeElements>
    <a:clrScheme name="Personalizada 11">
      <a:dk1>
        <a:srgbClr val="000000"/>
      </a:dk1>
      <a:lt1>
        <a:sysClr val="window" lastClr="FFFFFF"/>
      </a:lt1>
      <a:dk2>
        <a:srgbClr val="F5ECDD"/>
      </a:dk2>
      <a:lt2>
        <a:srgbClr val="DDDDDD"/>
      </a:lt2>
      <a:accent1>
        <a:srgbClr val="065C02"/>
      </a:accent1>
      <a:accent2>
        <a:srgbClr val="DA3030"/>
      </a:accent2>
      <a:accent3>
        <a:srgbClr val="BFBFBF"/>
      </a:accent3>
      <a:accent4>
        <a:srgbClr val="D8FED6"/>
      </a:accent4>
      <a:accent5>
        <a:srgbClr val="E87C7C"/>
      </a:accent5>
      <a:accent6>
        <a:srgbClr val="58585B"/>
      </a:accent6>
      <a:hlink>
        <a:srgbClr val="D8D8D8"/>
      </a:hlink>
      <a:folHlink>
        <a:srgbClr val="B7FCB3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2237567.tgt.Office_49129298_TF78853419_Win32_OJ110714667.potx" id="{C353CE3D-D7F0-422D-A216-52C18635942F}" vid="{EE103BC0-2632-4BBB-A623-0112C1D09C7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F21D10-BD83-491A-AAA6-945C2DB1E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EC1AB0-9704-404D-B6D3-819D938AC55B}">
  <ds:schemaRefs>
    <ds:schemaRef ds:uri="http://purl.org/dc/terms/"/>
    <ds:schemaRef ds:uri="http://schemas.microsoft.com/office/2006/documentManagement/types"/>
    <ds:schemaRef ds:uri="71af3243-3dd4-4a8d-8c0d-dd76da1f02a5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2681</TotalTime>
  <Words>3518</Words>
  <Application>Microsoft Office PowerPoint</Application>
  <PresentationFormat>Widescreen</PresentationFormat>
  <Paragraphs>446</Paragraphs>
  <Slides>59</Slides>
  <Notes>12</Notes>
  <HiddenSlides>5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59</vt:i4>
      </vt:variant>
    </vt:vector>
  </HeadingPairs>
  <TitlesOfParts>
    <vt:vector size="68" baseType="lpstr">
      <vt:lpstr>Arial</vt:lpstr>
      <vt:lpstr>Arial</vt:lpstr>
      <vt:lpstr>Calibri</vt:lpstr>
      <vt:lpstr>Calibri Light</vt:lpstr>
      <vt:lpstr>Franklin Gothic Book</vt:lpstr>
      <vt:lpstr>Roboto</vt:lpstr>
      <vt:lpstr>Wingdings</vt:lpstr>
      <vt:lpstr>Tema 1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Luiza Mendanha</dc:creator>
  <cp:lastModifiedBy>User</cp:lastModifiedBy>
  <cp:revision>190</cp:revision>
  <dcterms:created xsi:type="dcterms:W3CDTF">2022-07-11T12:36:25Z</dcterms:created>
  <dcterms:modified xsi:type="dcterms:W3CDTF">2024-02-21T14:00:15Z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